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1"/>
  </p:notesMasterIdLst>
  <p:sldIdLst>
    <p:sldId id="256" r:id="rId2"/>
    <p:sldId id="258" r:id="rId3"/>
    <p:sldId id="260" r:id="rId4"/>
    <p:sldId id="316" r:id="rId5"/>
    <p:sldId id="311" r:id="rId6"/>
    <p:sldId id="312" r:id="rId7"/>
    <p:sldId id="313" r:id="rId8"/>
    <p:sldId id="314" r:id="rId9"/>
    <p:sldId id="315" r:id="rId10"/>
    <p:sldId id="261" r:id="rId11"/>
    <p:sldId id="317" r:id="rId12"/>
    <p:sldId id="321" r:id="rId13"/>
    <p:sldId id="318" r:id="rId14"/>
    <p:sldId id="322" r:id="rId15"/>
    <p:sldId id="319" r:id="rId16"/>
    <p:sldId id="323" r:id="rId17"/>
    <p:sldId id="320" r:id="rId18"/>
    <p:sldId id="324" r:id="rId19"/>
    <p:sldId id="290" r:id="rId20"/>
  </p:sldIdLst>
  <p:sldSz cx="9144000" cy="5143500" type="screen16x9"/>
  <p:notesSz cx="6858000" cy="9144000"/>
  <p:embeddedFontLst>
    <p:embeddedFont>
      <p:font typeface="Anaheim" panose="020B0604020202020204" charset="0"/>
      <p:regular r:id="rId22"/>
      <p:bold r:id="rId23"/>
    </p:embeddedFont>
    <p:embeddedFont>
      <p:font typeface="Bebas Neue" panose="020B0606020202050201" pitchFamily="34" charset="0"/>
      <p:regular r:id="rId24"/>
    </p:embeddedFont>
    <p:embeddedFont>
      <p:font typeface="Comfortaa" panose="020B0604020202020204" charset="0"/>
      <p:regular r:id="rId25"/>
      <p:bold r:id="rId26"/>
    </p:embeddedFont>
    <p:embeddedFont>
      <p:font typeface="Fira Code" panose="020B0809050000020004" pitchFamily="49" charset="0"/>
      <p:regular r:id="rId27"/>
      <p:bold r:id="rId28"/>
    </p:embeddedFont>
    <p:embeddedFont>
      <p:font typeface="Source Code Pro" panose="020B0509030403020204" pitchFamily="49" charset="0"/>
      <p:regular r:id="rId29"/>
      <p:bold r:id="rId30"/>
      <p:italic r:id="rId31"/>
      <p:boldItalic r:id="rId32"/>
    </p:embeddedFont>
    <p:embeddedFont>
      <p:font typeface="Source Code Pro Medium" panose="020B0509030403020204" pitchFamily="49"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4486E8-9DC6-4E58-B476-38078F0926C7}">
  <a:tblStyle styleId="{0D4486E8-9DC6-4E58-B476-38078F0926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9AEFD8D-2E5F-4F80-929D-986BE93E74B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10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FDA1A47D-23FE-30C5-53AB-1CABB2D5834F}"/>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9F22D3EF-69CB-F7FB-E0F3-5EF97BFACB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A1933067-1135-A0ED-5330-84E8AB3123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4199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F8950D95-C205-1051-81E5-B5225E179D33}"/>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1E960951-AF61-368A-39B3-FAAAB0970D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51DB2CDC-35BC-5777-5023-7A63FB951D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561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49CAF668-CFBA-C1E6-CDC9-2E1FECD7A141}"/>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A599A9D0-0BC9-EA72-62EB-A1BAB7F4BB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0A25D173-2364-C5D1-6B3C-82F0849665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404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6CE69699-AA68-3A27-9D0D-6ECE40646973}"/>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54F8FA8F-C50D-A406-571C-4BB82AF3C2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97EFC44F-6FB0-B254-C0E1-D988B90CE8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5827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2626EFA7-1D75-9123-F144-AD20A8BCA2F1}"/>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F539076F-2274-D18E-53C3-A3F81F9854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61F5BD52-4B7B-5D2B-95E9-47B33470C5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643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AF9E3FD5-DDC9-EA11-3D29-6162A9B9FEE2}"/>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1F6F7222-3ECE-F518-FFD0-0121939254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2964900E-22B2-3832-4D8F-A7FC6D61E7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29790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0D1A9CB0-AC29-B174-0745-6D8FA7D9F821}"/>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30C1F7B1-0F65-E0E8-3401-6C39358B86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98FF18B1-B55B-F8EA-F2CB-9320F9D096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139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E7B15F4B-98AD-A823-7C14-7AB1D7EF3138}"/>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F6B51854-499F-8556-F450-3C6325E974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55AAD517-E72B-759F-B695-E82F301BD0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3584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B161A220-4527-85A7-95F5-CCD5C771B77C}"/>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B01D4F02-8473-BAC9-F475-79BF93B71D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0D4908BB-86F6-F161-4718-C867D84200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0306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1520AEFB-BCA4-F940-FBBB-D30B5AB99F09}"/>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B493CDED-1DB6-DDA7-0CAE-82DBD49695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9FF6F8A4-692E-487B-37EE-79D974BCEA2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2866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4177EE3B-8CE5-BADB-D5A5-E22EFB213DA3}"/>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CCD8BCFA-1B42-40A9-3200-2E7678BCF2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98F315A3-AB14-23E9-0996-A516B4D41E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4189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9E950C1A-B457-2F1D-7D90-000F7DD551D5}"/>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0B65BCE6-46D6-2A2D-3D6A-1A6A40575C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4E3507AC-0959-EC0B-D15D-E9EE0BBF1A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797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a:extLst>
            <a:ext uri="{FF2B5EF4-FFF2-40B4-BE49-F238E27FC236}">
              <a16:creationId xmlns:a16="http://schemas.microsoft.com/office/drawing/2014/main" id="{54E870E4-32F3-10D4-1AF2-8F0F942CCE2B}"/>
            </a:ext>
          </a:extLst>
        </p:cNvPr>
        <p:cNvGrpSpPr/>
        <p:nvPr/>
      </p:nvGrpSpPr>
      <p:grpSpPr>
        <a:xfrm>
          <a:off x="0" y="0"/>
          <a:ext cx="0" cy="0"/>
          <a:chOff x="0" y="0"/>
          <a:chExt cx="0" cy="0"/>
        </a:xfrm>
      </p:grpSpPr>
      <p:sp>
        <p:nvSpPr>
          <p:cNvPr id="428" name="Google Shape;428;g14072739ea5_12_0:notes">
            <a:extLst>
              <a:ext uri="{FF2B5EF4-FFF2-40B4-BE49-F238E27FC236}">
                <a16:creationId xmlns:a16="http://schemas.microsoft.com/office/drawing/2014/main" id="{E1ACC882-0995-6D95-8DFE-12CD9BB47D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a:extLst>
              <a:ext uri="{FF2B5EF4-FFF2-40B4-BE49-F238E27FC236}">
                <a16:creationId xmlns:a16="http://schemas.microsoft.com/office/drawing/2014/main" id="{51654C2F-C262-08ED-CB6F-1BAD62C896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447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a:extLst>
            <a:ext uri="{FF2B5EF4-FFF2-40B4-BE49-F238E27FC236}">
              <a16:creationId xmlns:a16="http://schemas.microsoft.com/office/drawing/2014/main" id="{F4DC8B1F-BF10-7AA2-D0F0-04EA499046AB}"/>
            </a:ext>
          </a:extLst>
        </p:cNvPr>
        <p:cNvGrpSpPr/>
        <p:nvPr/>
      </p:nvGrpSpPr>
      <p:grpSpPr>
        <a:xfrm>
          <a:off x="0" y="0"/>
          <a:ext cx="0" cy="0"/>
          <a:chOff x="0" y="0"/>
          <a:chExt cx="0" cy="0"/>
        </a:xfrm>
      </p:grpSpPr>
      <p:sp>
        <p:nvSpPr>
          <p:cNvPr id="403" name="Google Shape;403;g54dda1946d_6_308:notes">
            <a:extLst>
              <a:ext uri="{FF2B5EF4-FFF2-40B4-BE49-F238E27FC236}">
                <a16:creationId xmlns:a16="http://schemas.microsoft.com/office/drawing/2014/main" id="{E047F147-3A50-500F-1E67-6FB5BBAF25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a:extLst>
              <a:ext uri="{FF2B5EF4-FFF2-40B4-BE49-F238E27FC236}">
                <a16:creationId xmlns:a16="http://schemas.microsoft.com/office/drawing/2014/main" id="{8937883E-6F3C-9D64-EEEC-BCE638FC51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478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735500" y="3297650"/>
            <a:ext cx="5797500" cy="440700"/>
          </a:xfrm>
          <a:prstGeom prst="rect">
            <a:avLst/>
          </a:prstGeom>
          <a:solidFill>
            <a:schemeClr val="accent6"/>
          </a:solidFill>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988113" y="1350550"/>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2080150" y="3468850"/>
            <a:ext cx="6043800" cy="283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9" name="Google Shape;19;p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3"/>
          <p:cNvSpPr txBox="1">
            <a:spLocks noGrp="1"/>
          </p:cNvSpPr>
          <p:nvPr>
            <p:ph type="title" idx="4" hasCustomPrompt="1"/>
          </p:nvPr>
        </p:nvSpPr>
        <p:spPr>
          <a:xfrm>
            <a:off x="1869900" y="14705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5" hasCustomPrompt="1"/>
          </p:nvPr>
        </p:nvSpPr>
        <p:spPr>
          <a:xfrm>
            <a:off x="2573400" y="24824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2891275" y="3494325"/>
            <a:ext cx="602100" cy="328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19"/>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9"/>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5"/>
          <p:cNvSpPr txBox="1"/>
          <p:nvPr/>
        </p:nvSpPr>
        <p:spPr>
          <a:xfrm>
            <a:off x="3485425" y="35726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lang="en" sz="1200" b="1">
                <a:solidFill>
                  <a:schemeClr val="dk1"/>
                </a:solidFill>
                <a:uFill>
                  <a:noFill/>
                </a:uFill>
                <a:latin typeface="Source Code Pro"/>
                <a:ea typeface="Source Code Pro"/>
                <a:cs typeface="Source Code Pro"/>
                <a:sym typeface="Source Code Pro"/>
                <a:hlinkClick r:id="rId2">
                  <a:extLst>
                    <a:ext uri="{A12FA001-AC4F-418D-AE19-62706E023703}">
                      <ahyp:hlinkClr xmlns:ahyp="http://schemas.microsoft.com/office/drawing/2018/hyperlinkcolor" val="tx"/>
                    </a:ext>
                  </a:extLst>
                </a:hlinkClick>
              </a:rPr>
              <a:t>Slidesgo</a:t>
            </a:r>
            <a:r>
              <a:rPr lang="en" sz="1200">
                <a:solidFill>
                  <a:schemeClr val="dk1"/>
                </a:solidFill>
                <a:latin typeface="Source Code Pro"/>
                <a:ea typeface="Source Code Pro"/>
                <a:cs typeface="Source Code Pro"/>
                <a:sym typeface="Source Code Pro"/>
              </a:rPr>
              <a:t>, and includes icons by </a:t>
            </a:r>
            <a:r>
              <a:rPr lang="en" sz="12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lang="en" sz="1200" b="1">
                <a:solidFill>
                  <a:schemeClr val="dk1"/>
                </a:solidFill>
                <a:uFill>
                  <a:noFill/>
                </a:uFill>
                <a:latin typeface="Source Code Pro"/>
                <a:ea typeface="Source Code Pro"/>
                <a:cs typeface="Source Code Pro"/>
                <a:sym typeface="Source Code Pro"/>
                <a:hlinkClick r:id="rId4">
                  <a:extLst>
                    <a:ext uri="{A12FA001-AC4F-418D-AE19-62706E023703}">
                      <ahyp:hlinkClr xmlns:ahyp="http://schemas.microsoft.com/office/drawing/2018/hyperlinkcolor" val="tx"/>
                    </a:ext>
                  </a:extLst>
                </a:hlinkClick>
              </a:rPr>
              <a:t>Freepik</a:t>
            </a:r>
            <a:r>
              <a:rPr lang="en" sz="1200" b="1">
                <a:solidFill>
                  <a:schemeClr val="dk1"/>
                </a:solidFill>
                <a:latin typeface="Source Code Pro"/>
                <a:ea typeface="Source Code Pro"/>
                <a:cs typeface="Source Code Pro"/>
                <a:sym typeface="Source Code Pro"/>
              </a:rPr>
              <a:t> </a:t>
            </a:r>
            <a:endParaRPr sz="1200" b="1">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6" name="Google Shape;226;p27"/>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7" name="Google Shape;227;p27"/>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59" r:id="rId4"/>
    <p:sldLayoutId id="2147483665" r:id="rId5"/>
    <p:sldLayoutId id="2147483671" r:id="rId6"/>
    <p:sldLayoutId id="2147483672" r:id="rId7"/>
    <p:sldLayoutId id="2147483673"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1"/>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Introducción</a:t>
            </a:r>
            <a:r>
              <a:rPr lang="en-US" dirty="0"/>
              <a:t> a</a:t>
            </a:r>
          </a:p>
          <a:p>
            <a:pPr marL="0" lvl="0" indent="0" algn="l" rtl="0">
              <a:spcBef>
                <a:spcPts val="0"/>
              </a:spcBef>
              <a:spcAft>
                <a:spcPts val="0"/>
              </a:spcAft>
              <a:buNone/>
            </a:pPr>
            <a:r>
              <a:rPr lang="en-US" dirty="0">
                <a:solidFill>
                  <a:schemeClr val="accent4"/>
                </a:solidFill>
              </a:rPr>
              <a:t> Java:</a:t>
            </a:r>
          </a:p>
          <a:p>
            <a:pPr marL="0" lvl="0" indent="0" algn="l" rtl="0">
              <a:spcBef>
                <a:spcPts val="0"/>
              </a:spcBef>
              <a:spcAft>
                <a:spcPts val="0"/>
              </a:spcAft>
              <a:buNone/>
            </a:pPr>
            <a:r>
              <a:rPr lang="en-US" dirty="0"/>
              <a:t>  </a:t>
            </a:r>
            <a:r>
              <a:rPr lang="en-US" dirty="0" err="1"/>
              <a:t>Hilos</a:t>
            </a:r>
            <a:endParaRPr lang="en-US" dirty="0"/>
          </a:p>
        </p:txBody>
      </p:sp>
      <p:sp>
        <p:nvSpPr>
          <p:cNvPr id="239" name="Google Shape;239;p31"/>
          <p:cNvSpPr txBox="1">
            <a:spLocks noGrp="1"/>
          </p:cNvSpPr>
          <p:nvPr>
            <p:ph type="subTitle" idx="1"/>
          </p:nvPr>
        </p:nvSpPr>
        <p:spPr>
          <a:xfrm>
            <a:off x="2735500" y="3297650"/>
            <a:ext cx="5797500" cy="4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sz="1400" dirty="0"/>
              <a:t>&lt; Carvajal Lugo Peter Manolo &gt;</a:t>
            </a:r>
            <a:endParaRPr dirty="0"/>
          </a:p>
        </p:txBody>
      </p:sp>
      <p:sp>
        <p:nvSpPr>
          <p:cNvPr id="240" name="Google Shape;240;p31"/>
          <p:cNvSpPr txBox="1"/>
          <p:nvPr/>
        </p:nvSpPr>
        <p:spPr>
          <a:xfrm>
            <a:off x="2097300" y="5710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241" name="Google Shape;241;p31"/>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242" name="Google Shape;242;p31"/>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243" name="Google Shape;243;p31"/>
          <p:cNvGrpSpPr/>
          <p:nvPr/>
        </p:nvGrpSpPr>
        <p:grpSpPr>
          <a:xfrm>
            <a:off x="8059900" y="446250"/>
            <a:ext cx="473100" cy="186500"/>
            <a:chOff x="7059675" y="514525"/>
            <a:chExt cx="473100" cy="186500"/>
          </a:xfrm>
        </p:grpSpPr>
        <p:cxnSp>
          <p:nvCxnSpPr>
            <p:cNvPr id="244" name="Google Shape;244;p3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5" name="Google Shape;245;p3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6" name="Google Shape;246;p3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grpSp>
        <p:nvGrpSpPr>
          <p:cNvPr id="247" name="Google Shape;247;p31"/>
          <p:cNvGrpSpPr/>
          <p:nvPr/>
        </p:nvGrpSpPr>
        <p:grpSpPr>
          <a:xfrm>
            <a:off x="255130" y="696438"/>
            <a:ext cx="2377907" cy="3907563"/>
            <a:chOff x="5" y="747463"/>
            <a:chExt cx="2377907" cy="3907563"/>
          </a:xfrm>
        </p:grpSpPr>
        <p:sp>
          <p:nvSpPr>
            <p:cNvPr id="248" name="Google Shape;248;p31"/>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solidFill>
                  <a:schemeClr val="accent4"/>
                </a:solidFill>
              </a:rPr>
              <a:t>¿Cómo Ejecutar un Hilo?</a:t>
            </a:r>
            <a:endParaRPr dirty="0">
              <a:solidFill>
                <a:schemeClr val="accent4"/>
              </a:solidFill>
            </a:endParaRPr>
          </a:p>
        </p:txBody>
      </p:sp>
      <p:sp>
        <p:nvSpPr>
          <p:cNvPr id="433" name="Google Shape;433;p36"/>
          <p:cNvSpPr txBox="1">
            <a:spLocks noGrp="1"/>
          </p:cNvSpPr>
          <p:nvPr>
            <p:ph type="subTitle" idx="2"/>
          </p:nvPr>
        </p:nvSpPr>
        <p:spPr>
          <a:xfrm>
            <a:off x="572275" y="117707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Se usa el método </a:t>
            </a:r>
            <a:r>
              <a:rPr lang="es-ES" dirty="0" err="1"/>
              <a:t>start</a:t>
            </a:r>
            <a:r>
              <a:rPr lang="es-ES" dirty="0"/>
              <a:t>(). Esto pone el hilo en estado "listo para correr", y el JVM decide cuándo realmente se ejecutará.</a:t>
            </a:r>
            <a:br>
              <a:rPr lang="es-ES" dirty="0"/>
            </a:br>
            <a:br>
              <a:rPr lang="es-ES" dirty="0"/>
            </a:br>
            <a:r>
              <a:rPr lang="es-ES" dirty="0"/>
              <a:t>Usar el .run() en su lugar lo va a ejecutar dentro del hilo principal y como un hilo puede consumir mucho Puede ser problemático dentro de ciertos Aspectos</a:t>
            </a:r>
            <a:endParaRPr dirty="0"/>
          </a:p>
        </p:txBody>
      </p:sp>
      <p:grpSp>
        <p:nvGrpSpPr>
          <p:cNvPr id="434" name="Google Shape;434;p36"/>
          <p:cNvGrpSpPr/>
          <p:nvPr/>
        </p:nvGrpSpPr>
        <p:grpSpPr>
          <a:xfrm>
            <a:off x="350039" y="3944000"/>
            <a:ext cx="2536147" cy="887325"/>
            <a:chOff x="880714" y="3731738"/>
            <a:chExt cx="2536147" cy="887325"/>
          </a:xfrm>
        </p:grpSpPr>
        <p:sp>
          <p:nvSpPr>
            <p:cNvPr id="435" name="Google Shape;435;p3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3" name="Google Shape;433;p36">
            <a:extLst>
              <a:ext uri="{FF2B5EF4-FFF2-40B4-BE49-F238E27FC236}">
                <a16:creationId xmlns:a16="http://schemas.microsoft.com/office/drawing/2014/main" id="{16CFD266-0E34-D0DF-6142-27B51C3BE11C}"/>
              </a:ext>
            </a:extLst>
          </p:cNvPr>
          <p:cNvSpPr txBox="1">
            <a:spLocks/>
          </p:cNvSpPr>
          <p:nvPr/>
        </p:nvSpPr>
        <p:spPr>
          <a:xfrm>
            <a:off x="4969627" y="1575025"/>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r>
              <a:rPr lang="es-ES" dirty="0">
                <a:solidFill>
                  <a:schemeClr val="accent4"/>
                </a:solidFill>
              </a:rPr>
              <a:t>Por Ejemplo: Si tienes algo que consume mucho tiempo y recursos entones el Hilo Bloquear la ejecución de todo lo demás en lo que el Hilo Se Ejecuta lo que podría generar un bloqueo en la Interfaz  hasta que el Hilo se complete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0E2421F7-A4CF-4CC8-AFDD-474610B013C0}"/>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4857E8A5-0B46-7604-0B0F-6EA16280C3F6}"/>
              </a:ext>
            </a:extLst>
          </p:cNvPr>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chemeClr val="accent1"/>
                </a:solidFill>
              </a:rPr>
              <a:t>Qué es Un 	Semáforo</a:t>
            </a:r>
            <a:r>
              <a:rPr lang="es-ES" dirty="0">
                <a:solidFill>
                  <a:schemeClr val="accent4"/>
                </a:solidFill>
              </a:rPr>
              <a:t>?</a:t>
            </a:r>
            <a:endParaRPr dirty="0">
              <a:solidFill>
                <a:schemeClr val="accent4"/>
              </a:solidFill>
            </a:endParaRPr>
          </a:p>
        </p:txBody>
      </p:sp>
      <p:sp>
        <p:nvSpPr>
          <p:cNvPr id="407" name="Google Shape;407;p35">
            <a:extLst>
              <a:ext uri="{FF2B5EF4-FFF2-40B4-BE49-F238E27FC236}">
                <a16:creationId xmlns:a16="http://schemas.microsoft.com/office/drawing/2014/main" id="{45B76783-5F77-3A34-C918-264775F011D8}"/>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408" name="Google Shape;408;p35">
            <a:extLst>
              <a:ext uri="{FF2B5EF4-FFF2-40B4-BE49-F238E27FC236}">
                <a16:creationId xmlns:a16="http://schemas.microsoft.com/office/drawing/2014/main" id="{3D33D11D-A5C6-E4F6-D94D-59E4F089FDD1}"/>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E0C73100-EA80-F42F-64DD-DD9909E1CC8E}"/>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2558D168-C478-3C5F-4711-9DA9D1DDF594}"/>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287120CE-9A0E-61CC-2A09-1CF448DB9508}"/>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31EE3B0B-9D0F-0C16-EBB9-33FFB56821CE}"/>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30F691A3-33C1-505B-624D-C2EC3C7D8DB3}"/>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6EDC4ABD-82DA-3897-CE98-78E6F3608A9D}"/>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8EDD2A4B-20AD-CC84-CFA7-29B93FAA120D}"/>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C0B9F8EA-F0B8-6FF1-0B1D-CAF9A7B0BEF8}"/>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5B9D475F-2EB8-D702-8245-D4EB4D420F6A}"/>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919931C2-D929-DEFB-6010-EA60B4450AE4}"/>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C9F2AA38-4923-A0BA-3D92-39F92F010926}"/>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B35F87B4-42B3-373F-974E-CAF65D31EBB9}"/>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7462E8E8-A923-E2A6-F0E4-39199F3892EA}"/>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C4B58657-1A52-F7D3-7606-847ECAE70838}"/>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8B74C7F6-6908-DDA1-6994-3A0DF511B806}"/>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407F3A13-D9DE-5E30-79DF-E69C71D8EF66}"/>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4D340FDB-98FB-ABA7-384C-8624F963516B}"/>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2BB0BDFA-F38A-365C-36B6-4DFC83528459}"/>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4834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9C4D4E6B-3A26-A5B1-928A-C4C511100C13}"/>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64F6EEF5-5F4B-31EF-5C5A-35BE13B022AE}"/>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chemeClr val="accent1"/>
                </a:solidFill>
              </a:rPr>
              <a:t>¿Qué es un Semáforo?</a:t>
            </a:r>
            <a:endParaRPr sz="3000" dirty="0">
              <a:solidFill>
                <a:schemeClr val="accent1"/>
              </a:solidFill>
            </a:endParaRPr>
          </a:p>
        </p:txBody>
      </p:sp>
      <p:sp>
        <p:nvSpPr>
          <p:cNvPr id="433" name="Google Shape;433;p36">
            <a:extLst>
              <a:ext uri="{FF2B5EF4-FFF2-40B4-BE49-F238E27FC236}">
                <a16:creationId xmlns:a16="http://schemas.microsoft.com/office/drawing/2014/main" id="{AC58031A-8BEB-5E33-F72C-7B3C1C1ABFE4}"/>
              </a:ext>
            </a:extLst>
          </p:cNvPr>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 una clase utilizada para controlar el acceso a recursos compartidos mediante múltiples hilos. La clase</a:t>
            </a:r>
            <a:endParaRPr dirty="0"/>
          </a:p>
        </p:txBody>
      </p:sp>
      <p:grpSp>
        <p:nvGrpSpPr>
          <p:cNvPr id="434" name="Google Shape;434;p36">
            <a:extLst>
              <a:ext uri="{FF2B5EF4-FFF2-40B4-BE49-F238E27FC236}">
                <a16:creationId xmlns:a16="http://schemas.microsoft.com/office/drawing/2014/main" id="{D46547C7-0641-320D-1FE4-5A88D9BD12C2}"/>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9E797E60-E4D5-4005-E023-8CCD21761E08}"/>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64DEDF07-678A-44D5-741F-16EAC97A4D5E}"/>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CFAF67BC-AE30-B3E7-1E31-4397399983FF}"/>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B5AE6764-4F69-011D-A03A-F19D452B75DB}"/>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0334A641-B2A9-C59A-CF37-ED9D07F18933}"/>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6B054E4C-6F14-A76E-8F82-A3ACE5828B2E}"/>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59A62CEE-55DB-A467-A80B-6252E631B9E3}"/>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A1E719C4-587D-57C6-20C8-9E73D78EDDA8}"/>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A08044CE-86CA-B5F6-32E6-7041073B035B}"/>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64F21225-E118-0DF2-7A83-18DFEDA162E0}"/>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738CDB00-69EA-E207-E220-69233423BAEF}"/>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002BAF02-8D7F-F3DE-ED74-DB812CFD627E}"/>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36B3D60B-E78B-0345-CB53-6B2655785322}"/>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066A2DE8-523C-2445-30BF-4674D8FA9594}"/>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7AF66A50-B893-F559-98D1-08D49F1692F3}"/>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536BB738-A5AD-86F1-A4FC-B9123FF679F7}"/>
              </a:ext>
            </a:extLst>
          </p:cNvPr>
          <p:cNvSpPr txBox="1">
            <a:spLocks/>
          </p:cNvSpPr>
          <p:nvPr/>
        </p:nvSpPr>
        <p:spPr>
          <a:xfrm>
            <a:off x="5176050" y="2710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sp>
        <p:nvSpPr>
          <p:cNvPr id="3" name="Google Shape;433;p36">
            <a:extLst>
              <a:ext uri="{FF2B5EF4-FFF2-40B4-BE49-F238E27FC236}">
                <a16:creationId xmlns:a16="http://schemas.microsoft.com/office/drawing/2014/main" id="{E1B5D9A2-5033-9661-9C0C-4D34D29216F8}"/>
              </a:ext>
            </a:extLst>
          </p:cNvPr>
          <p:cNvSpPr txBox="1">
            <a:spLocks/>
          </p:cNvSpPr>
          <p:nvPr/>
        </p:nvSpPr>
        <p:spPr>
          <a:xfrm>
            <a:off x="4813286" y="18890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r>
              <a:rPr lang="es-ES" dirty="0">
                <a:solidFill>
                  <a:schemeClr val="accent1"/>
                </a:solidFill>
              </a:rPr>
              <a:t>Por Ejemplo: Para controlar los Hilos de Minecraft para Generar el Terreno, EL Guardado automático, el comportamiento de las Criaturas y su estado.</a:t>
            </a:r>
          </a:p>
        </p:txBody>
      </p:sp>
    </p:spTree>
    <p:extLst>
      <p:ext uri="{BB962C8B-B14F-4D97-AF65-F5344CB8AC3E}">
        <p14:creationId xmlns:p14="http://schemas.microsoft.com/office/powerpoint/2010/main" val="3564279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0E3E0E7E-8E5D-D1AA-BC66-1E6E31920A66}"/>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D4B07C0F-94FB-A010-33B1-E623EFA9AD73}"/>
              </a:ext>
            </a:extLst>
          </p:cNvPr>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chemeClr val="accent2"/>
                </a:solidFill>
              </a:rPr>
              <a:t>Características de un Semáforo</a:t>
            </a:r>
            <a:r>
              <a:rPr lang="es-ES" dirty="0">
                <a:solidFill>
                  <a:schemeClr val="accent4"/>
                </a:solidFill>
              </a:rPr>
              <a:t>?</a:t>
            </a:r>
            <a:endParaRPr dirty="0">
              <a:solidFill>
                <a:schemeClr val="accent4"/>
              </a:solidFill>
            </a:endParaRPr>
          </a:p>
        </p:txBody>
      </p:sp>
      <p:sp>
        <p:nvSpPr>
          <p:cNvPr id="407" name="Google Shape;407;p35">
            <a:extLst>
              <a:ext uri="{FF2B5EF4-FFF2-40B4-BE49-F238E27FC236}">
                <a16:creationId xmlns:a16="http://schemas.microsoft.com/office/drawing/2014/main" id="{5305461E-F013-F5EB-0607-7D66B2BE9FDD}"/>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408" name="Google Shape;408;p35">
            <a:extLst>
              <a:ext uri="{FF2B5EF4-FFF2-40B4-BE49-F238E27FC236}">
                <a16:creationId xmlns:a16="http://schemas.microsoft.com/office/drawing/2014/main" id="{64F820C7-D15A-4345-BB9B-7899E18EAAA4}"/>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1596757B-686C-37E6-074A-9E7B1E5D06DF}"/>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A33FB545-55D6-3515-BF2D-CED1F8EDF7A6}"/>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53E19EC7-6F5A-E547-6383-157C76F2E7D3}"/>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2BD4D8A8-8EB6-A4AB-678C-D366835E83BF}"/>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FA5280F9-8ECD-0325-E643-9E26DB5E87B1}"/>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39440C7A-6E07-480E-93B6-C321925F39CC}"/>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9E638E34-A364-9356-D7DE-0E7F52F77C4C}"/>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E57AFDC3-F21B-E9A3-E536-4B123C961873}"/>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6E36073A-A2A2-AD73-77FB-12F57999B0FA}"/>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9081862D-50BC-DE72-4BBD-C655BDB644F9}"/>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4E7EE72D-6259-4784-C95B-152D5AE49F11}"/>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5D20B2CE-A5A4-20A6-1483-A64B723B08D1}"/>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78EA5457-6A6F-43AA-ECB4-D46A7B88A3A7}"/>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E71CB501-B849-39A8-92FB-BA502403912D}"/>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C4E5CD96-53CB-C999-5DBA-7C2BAFC64982}"/>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D0BFCAB1-9B38-D104-62C1-9C871E3DF36D}"/>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9CEEA89D-9430-28D8-26C2-BA10EF67C735}"/>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A6BFAC43-3815-6CBB-3CB3-BC997DE66035}"/>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0160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12E89488-C24D-C696-7A89-DA576746F018}"/>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2C1770EE-3850-07FE-F454-11181880FC23}"/>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chemeClr val="accent2"/>
                </a:solidFill>
              </a:rPr>
              <a:t>Características de un Semáforo en Java</a:t>
            </a:r>
            <a:endParaRPr sz="3000" dirty="0">
              <a:solidFill>
                <a:schemeClr val="accent2"/>
              </a:solidFill>
            </a:endParaRPr>
          </a:p>
        </p:txBody>
      </p:sp>
      <p:sp>
        <p:nvSpPr>
          <p:cNvPr id="433" name="Google Shape;433;p36">
            <a:extLst>
              <a:ext uri="{FF2B5EF4-FFF2-40B4-BE49-F238E27FC236}">
                <a16:creationId xmlns:a16="http://schemas.microsoft.com/office/drawing/2014/main" id="{C3914CFA-FB69-9667-24E0-C2C619060313}"/>
              </a:ext>
            </a:extLst>
          </p:cNvPr>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200" dirty="0"/>
              <a:t>1.Control de Concurrencias: Limita el </a:t>
            </a:r>
            <a:r>
              <a:rPr lang="es-ES" sz="1200" dirty="0" err="1"/>
              <a:t>Num</a:t>
            </a:r>
            <a:r>
              <a:rPr lang="es-ES" sz="1200" dirty="0"/>
              <a:t>. de Hilos que acceden a una sección critica o Rec.</a:t>
            </a:r>
            <a:br>
              <a:rPr lang="es-ES" sz="1200" dirty="0"/>
            </a:br>
            <a:r>
              <a:rPr lang="es-ES" sz="1200" dirty="0"/>
              <a:t>2.Núm de Permisos: representa la cantidad de accesos simultáneos permitidos, Cada hilo debe pedir un permiso y al terminar liberarlo </a:t>
            </a:r>
            <a:br>
              <a:rPr lang="es-ES" sz="1200" dirty="0"/>
            </a:br>
            <a:r>
              <a:rPr lang="es-ES" sz="1200" dirty="0"/>
              <a:t>3.No Reentrante: Un hilo no puede adquirir Otro Permiso si ya tiene uno Hasta que lo Libere</a:t>
            </a:r>
            <a:endParaRPr sz="1200" dirty="0"/>
          </a:p>
        </p:txBody>
      </p:sp>
      <p:grpSp>
        <p:nvGrpSpPr>
          <p:cNvPr id="434" name="Google Shape;434;p36">
            <a:extLst>
              <a:ext uri="{FF2B5EF4-FFF2-40B4-BE49-F238E27FC236}">
                <a16:creationId xmlns:a16="http://schemas.microsoft.com/office/drawing/2014/main" id="{E2DB2B07-F925-1EB1-E4D8-D10106FD80A8}"/>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838A1FB3-2479-134B-ECE3-90C18C6C331D}"/>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3B7198E7-83A5-19B4-14C8-86AE1F927F2A}"/>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AC73B5D7-7FB5-3C82-3E52-5CD9B76D235E}"/>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70C92EDB-38A9-92FF-1236-4B9A56D101AC}"/>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836DEBB5-12C0-E5AF-4D19-8918A82F0998}"/>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6FCA52E5-9568-B0DC-5F9E-63CE68EF2FB2}"/>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AD453F06-D0B1-F059-383B-B5AE51374184}"/>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432CA140-AFC0-704F-5779-9C025B206B80}"/>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76F73FA2-D61C-D0C4-53D4-32D84473FC26}"/>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77A7C5E5-E0F5-B1A3-C454-A2A5DCBBC61E}"/>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D33A86F3-BA07-C1E0-D54D-59C1CDEBEE71}"/>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F81DEA94-B569-31B3-F3A0-09D0A595D5FD}"/>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8D7D71E2-5681-7095-0068-81F65DEA1E5E}"/>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B7F5D0A3-7D05-7E57-397F-9176431BE829}"/>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37EB8D10-1432-64C3-0E36-0F3F96249C31}"/>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7B9602CA-203D-09A8-D595-958280499821}"/>
              </a:ext>
            </a:extLst>
          </p:cNvPr>
          <p:cNvSpPr txBox="1">
            <a:spLocks/>
          </p:cNvSpPr>
          <p:nvPr/>
        </p:nvSpPr>
        <p:spPr>
          <a:xfrm>
            <a:off x="5191843" y="2710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pic>
        <p:nvPicPr>
          <p:cNvPr id="8" name="Imagen 7" descr="Imagen que contiene Diagrama&#10;&#10;Descripción generada automáticamente">
            <a:extLst>
              <a:ext uri="{FF2B5EF4-FFF2-40B4-BE49-F238E27FC236}">
                <a16:creationId xmlns:a16="http://schemas.microsoft.com/office/drawing/2014/main" id="{890A781A-5239-7A1B-3EC6-293690934C84}"/>
              </a:ext>
            </a:extLst>
          </p:cNvPr>
          <p:cNvPicPr>
            <a:picLocks noChangeAspect="1"/>
          </p:cNvPicPr>
          <p:nvPr/>
        </p:nvPicPr>
        <p:blipFill>
          <a:blip r:embed="rId3"/>
          <a:stretch>
            <a:fillRect/>
          </a:stretch>
        </p:blipFill>
        <p:spPr>
          <a:xfrm>
            <a:off x="6212941" y="1160841"/>
            <a:ext cx="2931059" cy="2931059"/>
          </a:xfrm>
          <a:prstGeom prst="rect">
            <a:avLst/>
          </a:prstGeom>
        </p:spPr>
      </p:pic>
    </p:spTree>
    <p:extLst>
      <p:ext uri="{BB962C8B-B14F-4D97-AF65-F5344CB8AC3E}">
        <p14:creationId xmlns:p14="http://schemas.microsoft.com/office/powerpoint/2010/main" val="3981555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D5947B96-18C8-5FCE-481C-CB138BA2FBCC}"/>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10BB12DE-CFAD-2854-279B-DF83ACC4A80A}"/>
              </a:ext>
            </a:extLst>
          </p:cNvPr>
          <p:cNvSpPr txBox="1">
            <a:spLocks noGrp="1"/>
          </p:cNvSpPr>
          <p:nvPr>
            <p:ph type="title"/>
          </p:nvPr>
        </p:nvSpPr>
        <p:spPr>
          <a:xfrm>
            <a:off x="1535738" y="2266450"/>
            <a:ext cx="7608262"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rgbClr val="00B0F0"/>
                </a:solidFill>
              </a:rPr>
              <a:t>Cómo crear un Semáforo</a:t>
            </a:r>
            <a:r>
              <a:rPr lang="es-ES" dirty="0">
                <a:solidFill>
                  <a:schemeClr val="accent4"/>
                </a:solidFill>
              </a:rPr>
              <a:t>?</a:t>
            </a:r>
            <a:endParaRPr dirty="0">
              <a:solidFill>
                <a:schemeClr val="accent4"/>
              </a:solidFill>
            </a:endParaRPr>
          </a:p>
        </p:txBody>
      </p:sp>
      <p:sp>
        <p:nvSpPr>
          <p:cNvPr id="407" name="Google Shape;407;p35">
            <a:extLst>
              <a:ext uri="{FF2B5EF4-FFF2-40B4-BE49-F238E27FC236}">
                <a16:creationId xmlns:a16="http://schemas.microsoft.com/office/drawing/2014/main" id="{B2A27B53-F830-A1B6-9AF7-330006FB76C5}"/>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408" name="Google Shape;408;p35">
            <a:extLst>
              <a:ext uri="{FF2B5EF4-FFF2-40B4-BE49-F238E27FC236}">
                <a16:creationId xmlns:a16="http://schemas.microsoft.com/office/drawing/2014/main" id="{921353B0-939C-2B68-56A5-7B589F4A998C}"/>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12A319FD-6DB4-507A-EE5B-C3942118FCA3}"/>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18A9EFA1-2545-C5E4-AA87-C206A62BB62A}"/>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69A7240E-3E71-F682-4831-DC68AEC0DAD3}"/>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9396512D-96E4-1165-6EBB-838DD093F7A9}"/>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3A4691F6-3B12-C464-5F66-EF2A9FB5163F}"/>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417E4DC7-04B7-DB90-B1F7-924D01F77872}"/>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1AE32B5C-641C-ADCB-C449-9DD5792D360C}"/>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CACA5415-5CE4-D63B-2B05-BA67C75FD13E}"/>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C4C3351E-C6B7-8C44-84DE-BEA1EDC768A6}"/>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B10CB8AF-654C-4D6C-5BE6-6A42BA30E7EC}"/>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94D3D1B6-CB91-E18B-7BA0-1406F4FE1B49}"/>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B8472D1C-0549-C49A-2B01-07156B8A91AE}"/>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CDE6C6CF-5DD4-4580-8333-5E01584C1378}"/>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034F1918-51D7-6796-F35C-4CD1D9F5DD41}"/>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D7A097A9-9C61-71CB-BD15-66367091D275}"/>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94BB5D18-178F-6399-ACD7-45CDFA3C4C03}"/>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FCDFDD01-590A-ED0F-2E4E-6C0B0CD34583}"/>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42C931F7-BA7C-5710-5A55-8E3D9BD31AED}"/>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9128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608B56A9-32BC-5722-F87A-815378CA7453}"/>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3230E369-5172-91F0-ADD2-E2466C1526D8}"/>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rgbClr val="00B0F0"/>
                </a:solidFill>
              </a:rPr>
              <a:t>¿Cómo crear un Semáforo?</a:t>
            </a:r>
            <a:endParaRPr sz="3000" dirty="0">
              <a:solidFill>
                <a:srgbClr val="00B0F0"/>
              </a:solidFill>
            </a:endParaRPr>
          </a:p>
        </p:txBody>
      </p:sp>
      <p:sp>
        <p:nvSpPr>
          <p:cNvPr id="433" name="Google Shape;433;p36">
            <a:extLst>
              <a:ext uri="{FF2B5EF4-FFF2-40B4-BE49-F238E27FC236}">
                <a16:creationId xmlns:a16="http://schemas.microsoft.com/office/drawing/2014/main" id="{4FAD764D-4D92-678C-30C4-DDDDC5412E91}"/>
              </a:ext>
            </a:extLst>
          </p:cNvPr>
          <p:cNvSpPr txBox="1">
            <a:spLocks noGrp="1"/>
          </p:cNvSpPr>
          <p:nvPr>
            <p:ph type="subTitle" idx="2"/>
          </p:nvPr>
        </p:nvSpPr>
        <p:spPr>
          <a:xfrm>
            <a:off x="0" y="1193537"/>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1. Crear un archivo .Java</a:t>
            </a:r>
            <a:br>
              <a:rPr lang="es-ES" dirty="0"/>
            </a:br>
            <a:r>
              <a:rPr lang="es-ES" dirty="0"/>
              <a:t>2. Definir el tipo de acceso</a:t>
            </a:r>
            <a:br>
              <a:rPr lang="es-ES" dirty="0"/>
            </a:br>
            <a:r>
              <a:rPr lang="es-ES" dirty="0"/>
              <a:t>3. Nombrar el Semáforo</a:t>
            </a:r>
            <a:br>
              <a:rPr lang="es-ES" dirty="0"/>
            </a:br>
            <a:br>
              <a:rPr lang="es-ES" dirty="0"/>
            </a:br>
            <a:r>
              <a:rPr lang="es-ES" dirty="0"/>
              <a:t>4. Importar la Siguiente </a:t>
            </a:r>
            <a:r>
              <a:rPr lang="es-ES" dirty="0" err="1"/>
              <a:t>Librerira</a:t>
            </a:r>
            <a:r>
              <a:rPr lang="es-ES" dirty="0"/>
              <a:t>:</a:t>
            </a:r>
            <a:br>
              <a:rPr lang="es-ES" dirty="0"/>
            </a:br>
            <a:r>
              <a:rPr lang="es-ES" dirty="0"/>
              <a:t>“</a:t>
            </a:r>
            <a:r>
              <a:rPr lang="es-CO" dirty="0" err="1"/>
              <a:t>import</a:t>
            </a:r>
            <a:r>
              <a:rPr lang="es-CO" dirty="0"/>
              <a:t> </a:t>
            </a:r>
            <a:r>
              <a:rPr lang="es-CO" dirty="0" err="1"/>
              <a:t>java.util.concurrent.Semaphore</a:t>
            </a:r>
            <a:r>
              <a:rPr lang="es-CO" dirty="0"/>
              <a:t>; </a:t>
            </a:r>
            <a:r>
              <a:rPr lang="es-ES" dirty="0"/>
              <a:t>“</a:t>
            </a:r>
            <a:br>
              <a:rPr lang="es-ES" dirty="0"/>
            </a:br>
            <a:br>
              <a:rPr lang="es-ES" dirty="0"/>
            </a:br>
            <a:endParaRPr dirty="0"/>
          </a:p>
        </p:txBody>
      </p:sp>
      <p:grpSp>
        <p:nvGrpSpPr>
          <p:cNvPr id="434" name="Google Shape;434;p36">
            <a:extLst>
              <a:ext uri="{FF2B5EF4-FFF2-40B4-BE49-F238E27FC236}">
                <a16:creationId xmlns:a16="http://schemas.microsoft.com/office/drawing/2014/main" id="{752AE5AC-4B05-19A1-2A02-9F1A2F0C69D4}"/>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46BC7632-5BA2-76F7-AD35-AE77FB8B23BC}"/>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9357F042-17A3-D335-041F-F7B61DD68B79}"/>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9F6D7022-70FC-F47F-3810-76B56D4273FE}"/>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AF7D66F7-0631-7BED-D482-55CB69F17D47}"/>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1CF4C446-1733-1BD4-38B4-6F9991ACD7DF}"/>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D03A350A-BFBF-CC62-4422-59DFEF8AA42C}"/>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9A5CE6E6-D0FF-3F5A-8E2B-2C60AE2893A1}"/>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F42EFD8A-FB49-9835-14A6-1C0D95E1ECF8}"/>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7C2BB3BB-7CD6-294B-1142-09595B6212B9}"/>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B11A3E30-A9AD-807F-2EF4-8967B5B64364}"/>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79A75FD1-AFDC-CA10-322D-9F8E7FC77D4D}"/>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7260E49E-F7BF-F127-39FC-352749943C53}"/>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0CA668C6-4054-60D2-8AF9-45715230643E}"/>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8C83A805-A4E9-FA94-26B1-E53E1F452289}"/>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BBA79A16-125B-03A0-0D40-85BA6C0A6662}"/>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A8663D12-DFBE-8CED-11A7-A750321169A6}"/>
              </a:ext>
            </a:extLst>
          </p:cNvPr>
          <p:cNvSpPr txBox="1">
            <a:spLocks/>
          </p:cNvSpPr>
          <p:nvPr/>
        </p:nvSpPr>
        <p:spPr>
          <a:xfrm>
            <a:off x="5191843" y="2727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sp>
        <p:nvSpPr>
          <p:cNvPr id="3" name="Google Shape;433;p36">
            <a:extLst>
              <a:ext uri="{FF2B5EF4-FFF2-40B4-BE49-F238E27FC236}">
                <a16:creationId xmlns:a16="http://schemas.microsoft.com/office/drawing/2014/main" id="{72133136-0665-C8D6-1412-F236004A39AC}"/>
              </a:ext>
            </a:extLst>
          </p:cNvPr>
          <p:cNvSpPr txBox="1">
            <a:spLocks/>
          </p:cNvSpPr>
          <p:nvPr/>
        </p:nvSpPr>
        <p:spPr>
          <a:xfrm>
            <a:off x="2564322" y="3227677"/>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r>
              <a:rPr lang="es-ES" dirty="0">
                <a:solidFill>
                  <a:srgbClr val="00B0F0"/>
                </a:solidFill>
              </a:rPr>
              <a:t>5.Implementar de </a:t>
            </a:r>
            <a:r>
              <a:rPr lang="es-ES" dirty="0" err="1">
                <a:solidFill>
                  <a:srgbClr val="00B0F0"/>
                </a:solidFill>
              </a:rPr>
              <a:t>Runnable</a:t>
            </a:r>
            <a:r>
              <a:rPr lang="es-ES" dirty="0">
                <a:solidFill>
                  <a:srgbClr val="00B0F0"/>
                </a:solidFill>
              </a:rPr>
              <a:t> </a:t>
            </a:r>
            <a:br>
              <a:rPr lang="es-ES" dirty="0">
                <a:solidFill>
                  <a:srgbClr val="00B0F0"/>
                </a:solidFill>
              </a:rPr>
            </a:br>
            <a:r>
              <a:rPr lang="es-ES" dirty="0">
                <a:solidFill>
                  <a:srgbClr val="00B0F0"/>
                </a:solidFill>
              </a:rPr>
              <a:t>6.Crear el Método Run()</a:t>
            </a:r>
            <a:br>
              <a:rPr lang="es-ES" dirty="0">
                <a:solidFill>
                  <a:srgbClr val="00B0F0"/>
                </a:solidFill>
              </a:rPr>
            </a:br>
            <a:r>
              <a:rPr lang="es-ES" dirty="0">
                <a:solidFill>
                  <a:srgbClr val="00B0F0"/>
                </a:solidFill>
              </a:rPr>
              <a:t>7.Crear el </a:t>
            </a:r>
            <a:r>
              <a:rPr lang="es-ES" dirty="0" err="1">
                <a:solidFill>
                  <a:srgbClr val="00B0F0"/>
                </a:solidFill>
              </a:rPr>
              <a:t>Codigo</a:t>
            </a:r>
            <a:r>
              <a:rPr lang="es-ES" dirty="0">
                <a:solidFill>
                  <a:srgbClr val="00B0F0"/>
                </a:solidFill>
              </a:rPr>
              <a:t> del Semáforo</a:t>
            </a:r>
          </a:p>
          <a:p>
            <a:pPr marL="0" indent="0"/>
            <a:br>
              <a:rPr lang="es-ES" dirty="0">
                <a:solidFill>
                  <a:srgbClr val="00B0F0"/>
                </a:solidFill>
              </a:rPr>
            </a:br>
            <a:br>
              <a:rPr lang="es-ES" dirty="0">
                <a:solidFill>
                  <a:srgbClr val="00B0F0"/>
                </a:solidFill>
              </a:rPr>
            </a:br>
            <a:r>
              <a:rPr lang="es-ES" dirty="0">
                <a:solidFill>
                  <a:srgbClr val="00B0F0"/>
                </a:solidFill>
              </a:rPr>
              <a:t> </a:t>
            </a:r>
            <a:br>
              <a:rPr lang="es-ES" dirty="0"/>
            </a:br>
            <a:endParaRPr lang="es-ES" dirty="0"/>
          </a:p>
        </p:txBody>
      </p:sp>
      <p:pic>
        <p:nvPicPr>
          <p:cNvPr id="5" name="Imagen 4">
            <a:extLst>
              <a:ext uri="{FF2B5EF4-FFF2-40B4-BE49-F238E27FC236}">
                <a16:creationId xmlns:a16="http://schemas.microsoft.com/office/drawing/2014/main" id="{43AD708A-5315-F479-2AF9-6799D9FC7B18}"/>
              </a:ext>
            </a:extLst>
          </p:cNvPr>
          <p:cNvPicPr>
            <a:picLocks noChangeAspect="1"/>
          </p:cNvPicPr>
          <p:nvPr/>
        </p:nvPicPr>
        <p:blipFill>
          <a:blip r:embed="rId3"/>
          <a:stretch>
            <a:fillRect/>
          </a:stretch>
        </p:blipFill>
        <p:spPr>
          <a:xfrm>
            <a:off x="3207951" y="1193537"/>
            <a:ext cx="2333951" cy="447737"/>
          </a:xfrm>
          <a:prstGeom prst="rect">
            <a:avLst/>
          </a:prstGeom>
        </p:spPr>
      </p:pic>
      <p:pic>
        <p:nvPicPr>
          <p:cNvPr id="7" name="Imagen 6">
            <a:extLst>
              <a:ext uri="{FF2B5EF4-FFF2-40B4-BE49-F238E27FC236}">
                <a16:creationId xmlns:a16="http://schemas.microsoft.com/office/drawing/2014/main" id="{FC8731A5-36E0-6901-909A-E12FB7CA417D}"/>
              </a:ext>
            </a:extLst>
          </p:cNvPr>
          <p:cNvPicPr>
            <a:picLocks noChangeAspect="1"/>
          </p:cNvPicPr>
          <p:nvPr/>
        </p:nvPicPr>
        <p:blipFill>
          <a:blip r:embed="rId4"/>
          <a:stretch>
            <a:fillRect/>
          </a:stretch>
        </p:blipFill>
        <p:spPr>
          <a:xfrm>
            <a:off x="5449161" y="1148874"/>
            <a:ext cx="3726081" cy="2628476"/>
          </a:xfrm>
          <a:prstGeom prst="rect">
            <a:avLst/>
          </a:prstGeom>
        </p:spPr>
      </p:pic>
    </p:spTree>
    <p:extLst>
      <p:ext uri="{BB962C8B-B14F-4D97-AF65-F5344CB8AC3E}">
        <p14:creationId xmlns:p14="http://schemas.microsoft.com/office/powerpoint/2010/main" val="2244781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F5AC5267-4813-5937-46D5-567CE84065BC}"/>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5058CBCB-0625-5B62-7B3E-40647F8D8DE1}"/>
              </a:ext>
            </a:extLst>
          </p:cNvPr>
          <p:cNvSpPr txBox="1">
            <a:spLocks noGrp="1"/>
          </p:cNvSpPr>
          <p:nvPr>
            <p:ph type="title"/>
          </p:nvPr>
        </p:nvSpPr>
        <p:spPr>
          <a:xfrm>
            <a:off x="0" y="2266450"/>
            <a:ext cx="91440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¿Cómo ejecutar un Semáforo?</a:t>
            </a:r>
            <a:endParaRPr dirty="0">
              <a:solidFill>
                <a:schemeClr val="accent4"/>
              </a:solidFill>
            </a:endParaRPr>
          </a:p>
        </p:txBody>
      </p:sp>
      <p:sp>
        <p:nvSpPr>
          <p:cNvPr id="407" name="Google Shape;407;p35">
            <a:extLst>
              <a:ext uri="{FF2B5EF4-FFF2-40B4-BE49-F238E27FC236}">
                <a16:creationId xmlns:a16="http://schemas.microsoft.com/office/drawing/2014/main" id="{77817380-DE7F-DAC8-6036-961CC463A607}"/>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408" name="Google Shape;408;p35">
            <a:extLst>
              <a:ext uri="{FF2B5EF4-FFF2-40B4-BE49-F238E27FC236}">
                <a16:creationId xmlns:a16="http://schemas.microsoft.com/office/drawing/2014/main" id="{7B87E69C-7860-745B-C019-DB3D56E9AA84}"/>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4F9156C1-0ED0-7D2F-20BA-C6C33DCFA216}"/>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2703E83E-3B1C-B96B-D461-F7C69FC4503F}"/>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269A6181-2E3C-5670-A4F5-C81FD4BDDA43}"/>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09CDAA9D-56B7-C961-7B81-0CC6F723C8B0}"/>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88FB002F-01DC-E3B1-E5D5-48EDCC147192}"/>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6D616285-EC67-8BD5-A5CF-885FBCF6EA99}"/>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895804AF-FBEC-FDC5-F6B5-CEB5155640AE}"/>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79F29B43-0D55-85F8-1A4F-ABD8E0246639}"/>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9B53704B-FDB5-ECC9-2BF7-03B5FE2CEFFC}"/>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B341451B-13FF-E35E-8260-569E618FA255}"/>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0458C216-CDB1-7965-952E-D63DDFAD83B2}"/>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FB955F8B-36E2-FB51-B6D4-A845C441243F}"/>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324E757C-CF9B-6074-5DE8-496849240E4E}"/>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7CFA9440-1FD0-A2D6-71D8-95A32852B19D}"/>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4AA7965F-F61D-AB29-F429-9E6E46BA6B60}"/>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24F5D380-D344-D18F-FCB8-D2FD906BBBE9}"/>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08A004C9-36BF-70FD-4ABF-5195DA024047}"/>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6ECC1168-8774-5177-75B6-B58352944F47}"/>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73217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B3DBFC4A-FC48-B1A1-34A8-676D9ECDFA2B}"/>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47048497-FB9D-2399-D6E5-D51D8FB495F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dirty="0">
                <a:solidFill>
                  <a:schemeClr val="accent4"/>
                </a:solidFill>
              </a:rPr>
              <a:t>¿Cómo Ejecutar un Semáforo?</a:t>
            </a:r>
            <a:endParaRPr dirty="0">
              <a:solidFill>
                <a:schemeClr val="accent4"/>
              </a:solidFill>
            </a:endParaRPr>
          </a:p>
        </p:txBody>
      </p:sp>
      <p:sp>
        <p:nvSpPr>
          <p:cNvPr id="433" name="Google Shape;433;p36">
            <a:extLst>
              <a:ext uri="{FF2B5EF4-FFF2-40B4-BE49-F238E27FC236}">
                <a16:creationId xmlns:a16="http://schemas.microsoft.com/office/drawing/2014/main" id="{7D430568-FABD-5F12-0FAC-9DC41C1F1E35}"/>
              </a:ext>
            </a:extLst>
          </p:cNvPr>
          <p:cNvSpPr txBox="1">
            <a:spLocks noGrp="1"/>
          </p:cNvSpPr>
          <p:nvPr>
            <p:ph type="subTitle" idx="2"/>
          </p:nvPr>
        </p:nvSpPr>
        <p:spPr>
          <a:xfrm>
            <a:off x="-13395" y="1124750"/>
            <a:ext cx="4491609" cy="28357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1. Crear una Instancia</a:t>
            </a:r>
            <a:br>
              <a:rPr lang="es-ES" dirty="0"/>
            </a:br>
            <a:r>
              <a:rPr lang="es-ES" dirty="0"/>
              <a:t>2. Nombrar la instancia</a:t>
            </a:r>
            <a:br>
              <a:rPr lang="es-ES" dirty="0"/>
            </a:br>
            <a:r>
              <a:rPr lang="es-ES" dirty="0"/>
              <a:t>3. Determinar cuánto Puntos tiene  ese Semáforo(Cuantos Hilos controlara a la vez )</a:t>
            </a:r>
            <a:br>
              <a:rPr lang="es-ES" dirty="0"/>
            </a:br>
            <a:br>
              <a:rPr lang="es-ES" dirty="0"/>
            </a:br>
            <a:r>
              <a:rPr lang="es-ES" dirty="0"/>
              <a:t>4. Instanciar Los Hilos correspondientes.</a:t>
            </a:r>
          </a:p>
        </p:txBody>
      </p:sp>
      <p:grpSp>
        <p:nvGrpSpPr>
          <p:cNvPr id="434" name="Google Shape;434;p36">
            <a:extLst>
              <a:ext uri="{FF2B5EF4-FFF2-40B4-BE49-F238E27FC236}">
                <a16:creationId xmlns:a16="http://schemas.microsoft.com/office/drawing/2014/main" id="{E9883296-D457-A272-663B-9A5526C76004}"/>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DC449DE1-B969-915D-08EA-0D679BD06D29}"/>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9C5FB4BC-CFAF-6481-6441-FBB1CCEF2A79}"/>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1ED18E12-2C03-2095-64A5-544AF3015804}"/>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08778C31-F723-C576-2BE1-48B95CD19A93}"/>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4BC8FFC8-09DA-FDBB-68C8-E1C9C34B2BB0}"/>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E648F422-561B-3C1B-A2B9-073CD86C5F45}"/>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7283E785-766F-9122-705E-6B525CD4FE7F}"/>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0863E203-40DB-09E9-7B67-65280DED64EA}"/>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CE35752A-9DFE-23B8-C129-D168E69820DD}"/>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497259B6-6549-DAD2-0015-9941A6135FCE}"/>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D52B17B6-A881-73D8-4ED3-B59F32DA4E3A}"/>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550098EB-81D5-366A-0B28-E60C74FF5A43}"/>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CFAE3A95-9EBA-E934-D2B4-A7865679B6B7}"/>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35D75A37-E99E-C742-3190-D72C7EE3B314}"/>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8AF9C00B-A544-7A3A-6644-F75B50A51C63}"/>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3" name="Google Shape;433;p36">
            <a:extLst>
              <a:ext uri="{FF2B5EF4-FFF2-40B4-BE49-F238E27FC236}">
                <a16:creationId xmlns:a16="http://schemas.microsoft.com/office/drawing/2014/main" id="{35B38906-A278-E7DB-12FF-DD4B02F593F3}"/>
              </a:ext>
            </a:extLst>
          </p:cNvPr>
          <p:cNvSpPr txBox="1">
            <a:spLocks/>
          </p:cNvSpPr>
          <p:nvPr/>
        </p:nvSpPr>
        <p:spPr>
          <a:xfrm>
            <a:off x="4916400" y="1575025"/>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4"/>
              </a:solidFill>
            </a:endParaRPr>
          </a:p>
        </p:txBody>
      </p:sp>
      <p:pic>
        <p:nvPicPr>
          <p:cNvPr id="4" name="Imagen 3">
            <a:extLst>
              <a:ext uri="{FF2B5EF4-FFF2-40B4-BE49-F238E27FC236}">
                <a16:creationId xmlns:a16="http://schemas.microsoft.com/office/drawing/2014/main" id="{18BE2E22-16F4-ECE5-A244-F334714466B0}"/>
              </a:ext>
            </a:extLst>
          </p:cNvPr>
          <p:cNvPicPr>
            <a:picLocks noChangeAspect="1"/>
          </p:cNvPicPr>
          <p:nvPr/>
        </p:nvPicPr>
        <p:blipFill>
          <a:blip r:embed="rId3"/>
          <a:stretch>
            <a:fillRect/>
          </a:stretch>
        </p:blipFill>
        <p:spPr>
          <a:xfrm>
            <a:off x="4479863" y="1326118"/>
            <a:ext cx="4664137" cy="497814"/>
          </a:xfrm>
          <a:prstGeom prst="rect">
            <a:avLst/>
          </a:prstGeom>
        </p:spPr>
      </p:pic>
    </p:spTree>
    <p:extLst>
      <p:ext uri="{BB962C8B-B14F-4D97-AF65-F5344CB8AC3E}">
        <p14:creationId xmlns:p14="http://schemas.microsoft.com/office/powerpoint/2010/main" val="23138510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6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88" name="Google Shape;1388;p65"/>
          <p:cNvSpPr txBox="1">
            <a:spLocks noGrp="1"/>
          </p:cNvSpPr>
          <p:nvPr>
            <p:ph type="subTitle" idx="1"/>
          </p:nvPr>
        </p:nvSpPr>
        <p:spPr>
          <a:xfrm>
            <a:off x="3422739" y="1663208"/>
            <a:ext cx="49455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lt2"/>
                </a:solidFill>
                <a:latin typeface="Source Code Pro Medium"/>
                <a:ea typeface="Source Code Pro Medium"/>
                <a:cs typeface="Source Code Pro Medium"/>
                <a:sym typeface="Source Code Pro Medium"/>
              </a:rPr>
              <a:t>&lt; Error 404&gt;</a:t>
            </a:r>
            <a:endParaRPr sz="2000" dirty="0">
              <a:solidFill>
                <a:schemeClr val="lt2"/>
              </a:solidFill>
              <a:latin typeface="Source Code Pro Medium"/>
              <a:ea typeface="Source Code Pro Medium"/>
              <a:cs typeface="Source Code Pro Medium"/>
              <a:sym typeface="Source Code Pro Medium"/>
            </a:endParaRPr>
          </a:p>
        </p:txBody>
      </p:sp>
      <p:sp>
        <p:nvSpPr>
          <p:cNvPr id="1389" name="Google Shape;1389;p65"/>
          <p:cNvSpPr/>
          <p:nvPr/>
        </p:nvSpPr>
        <p:spPr>
          <a:xfrm>
            <a:off x="4041269" y="2513441"/>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909144" y="2513441"/>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5"/>
          <p:cNvSpPr/>
          <p:nvPr/>
        </p:nvSpPr>
        <p:spPr>
          <a:xfrm>
            <a:off x="5777019" y="2513441"/>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4128418" y="2592939"/>
            <a:ext cx="276012" cy="275991"/>
            <a:chOff x="3368074" y="3882537"/>
            <a:chExt cx="215298" cy="215298"/>
          </a:xfrm>
        </p:grpSpPr>
        <p:sp>
          <p:nvSpPr>
            <p:cNvPr id="1393" name="Google Shape;139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5"/>
          <p:cNvGrpSpPr/>
          <p:nvPr/>
        </p:nvGrpSpPr>
        <p:grpSpPr>
          <a:xfrm>
            <a:off x="4994450" y="2611647"/>
            <a:ext cx="266790" cy="238574"/>
            <a:chOff x="3824739" y="3890112"/>
            <a:chExt cx="208105" cy="186110"/>
          </a:xfrm>
        </p:grpSpPr>
        <p:sp>
          <p:nvSpPr>
            <p:cNvPr id="1397" name="Google Shape;1397;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5"/>
          <p:cNvSpPr/>
          <p:nvPr/>
        </p:nvSpPr>
        <p:spPr>
          <a:xfrm>
            <a:off x="5858334" y="2611886"/>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5"/>
          <p:cNvSpPr txBox="1"/>
          <p:nvPr/>
        </p:nvSpPr>
        <p:spPr>
          <a:xfrm>
            <a:off x="34853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4"/>
                </a:solidFill>
                <a:latin typeface="Source Code Pro"/>
                <a:ea typeface="Source Code Pro"/>
                <a:cs typeface="Source Code Pro"/>
                <a:sym typeface="Source Code Pro"/>
              </a:rPr>
              <a:t>Please keep this slide for attribution</a:t>
            </a:r>
            <a:endParaRPr sz="1200" dirty="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5"/>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5"/>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5"/>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5"/>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5"/>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0" name="Google Shape;1450;p6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1" name="Google Shape;1451;p6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Tabla de Contenido</a:t>
            </a:r>
            <a:endParaRPr dirty="0">
              <a:solidFill>
                <a:schemeClr val="accent4"/>
              </a:solidFill>
            </a:endParaRPr>
          </a:p>
        </p:txBody>
      </p:sp>
      <p:sp>
        <p:nvSpPr>
          <p:cNvPr id="310" name="Google Shape;310;p33"/>
          <p:cNvSpPr txBox="1">
            <a:spLocks noGrp="1"/>
          </p:cNvSpPr>
          <p:nvPr>
            <p:ph type="title" idx="4"/>
          </p:nvPr>
        </p:nvSpPr>
        <p:spPr>
          <a:xfrm>
            <a:off x="2334597" y="1168256"/>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00</a:t>
            </a:r>
            <a:endParaRPr sz="1800" dirty="0"/>
          </a:p>
        </p:txBody>
      </p:sp>
      <p:sp>
        <p:nvSpPr>
          <p:cNvPr id="311" name="Google Shape;311;p33"/>
          <p:cNvSpPr txBox="1">
            <a:spLocks noGrp="1"/>
          </p:cNvSpPr>
          <p:nvPr>
            <p:ph type="title" idx="5"/>
          </p:nvPr>
        </p:nvSpPr>
        <p:spPr>
          <a:xfrm>
            <a:off x="2334597" y="1705558"/>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01</a:t>
            </a:r>
            <a:endParaRPr sz="1800" dirty="0"/>
          </a:p>
        </p:txBody>
      </p:sp>
      <p:sp>
        <p:nvSpPr>
          <p:cNvPr id="312" name="Google Shape;312;p33"/>
          <p:cNvSpPr txBox="1">
            <a:spLocks noGrp="1"/>
          </p:cNvSpPr>
          <p:nvPr>
            <p:ph type="title" idx="6"/>
          </p:nvPr>
        </p:nvSpPr>
        <p:spPr>
          <a:xfrm>
            <a:off x="2334597" y="2108673"/>
            <a:ext cx="602100" cy="3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02</a:t>
            </a:r>
            <a:endParaRPr sz="1800" dirty="0"/>
          </a:p>
        </p:txBody>
      </p:sp>
      <p:sp>
        <p:nvSpPr>
          <p:cNvPr id="313" name="Google Shape;313;p33"/>
          <p:cNvSpPr txBox="1">
            <a:spLocks noGrp="1"/>
          </p:cNvSpPr>
          <p:nvPr>
            <p:ph type="subTitle" idx="7"/>
          </p:nvPr>
        </p:nvSpPr>
        <p:spPr>
          <a:xfrm>
            <a:off x="2936697" y="1168256"/>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¿Qué es un Hilo?</a:t>
            </a:r>
            <a:endParaRPr sz="1800" dirty="0"/>
          </a:p>
        </p:txBody>
      </p:sp>
      <p:sp>
        <p:nvSpPr>
          <p:cNvPr id="314" name="Google Shape;314;p33"/>
          <p:cNvSpPr txBox="1">
            <a:spLocks noGrp="1"/>
          </p:cNvSpPr>
          <p:nvPr>
            <p:ph type="subTitle" idx="8"/>
          </p:nvPr>
        </p:nvSpPr>
        <p:spPr>
          <a:xfrm>
            <a:off x="3047509" y="16487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Caracteristicas de un Hilo</a:t>
            </a:r>
            <a:endParaRPr sz="1800" dirty="0"/>
          </a:p>
        </p:txBody>
      </p:sp>
      <p:sp>
        <p:nvSpPr>
          <p:cNvPr id="315" name="Google Shape;315;p33"/>
          <p:cNvSpPr txBox="1">
            <a:spLocks noGrp="1"/>
          </p:cNvSpPr>
          <p:nvPr>
            <p:ph type="subTitle" idx="9"/>
          </p:nvPr>
        </p:nvSpPr>
        <p:spPr>
          <a:xfrm>
            <a:off x="3451446" y="2045987"/>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¿Cómo crear un Hilo?</a:t>
            </a:r>
            <a:endParaRPr sz="1800" dirty="0"/>
          </a:p>
        </p:txBody>
      </p:sp>
      <p:grpSp>
        <p:nvGrpSpPr>
          <p:cNvPr id="316" name="Google Shape;316;p33"/>
          <p:cNvGrpSpPr/>
          <p:nvPr/>
        </p:nvGrpSpPr>
        <p:grpSpPr>
          <a:xfrm>
            <a:off x="358925" y="1867675"/>
            <a:ext cx="2142175" cy="2736325"/>
            <a:chOff x="358925" y="1867675"/>
            <a:chExt cx="2142175" cy="2736325"/>
          </a:xfrm>
        </p:grpSpPr>
        <p:sp>
          <p:nvSpPr>
            <p:cNvPr id="317" name="Google Shape;317;p3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312;p33">
            <a:extLst>
              <a:ext uri="{FF2B5EF4-FFF2-40B4-BE49-F238E27FC236}">
                <a16:creationId xmlns:a16="http://schemas.microsoft.com/office/drawing/2014/main" id="{589D5CA1-A2F7-E0CB-5513-0F1CD6FDE11F}"/>
              </a:ext>
            </a:extLst>
          </p:cNvPr>
          <p:cNvSpPr txBox="1">
            <a:spLocks/>
          </p:cNvSpPr>
          <p:nvPr/>
        </p:nvSpPr>
        <p:spPr>
          <a:xfrm>
            <a:off x="2334597" y="2495194"/>
            <a:ext cx="602100" cy="32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sz="1800" dirty="0"/>
              <a:t>03</a:t>
            </a:r>
          </a:p>
        </p:txBody>
      </p:sp>
      <p:sp>
        <p:nvSpPr>
          <p:cNvPr id="7" name="Google Shape;315;p33">
            <a:extLst>
              <a:ext uri="{FF2B5EF4-FFF2-40B4-BE49-F238E27FC236}">
                <a16:creationId xmlns:a16="http://schemas.microsoft.com/office/drawing/2014/main" id="{476DFFD9-A163-F29A-5647-9307AF50156D}"/>
              </a:ext>
            </a:extLst>
          </p:cNvPr>
          <p:cNvSpPr txBox="1">
            <a:spLocks/>
          </p:cNvSpPr>
          <p:nvPr/>
        </p:nvSpPr>
        <p:spPr>
          <a:xfrm>
            <a:off x="3940154" y="2447762"/>
            <a:ext cx="4844921"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3"/>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s-CO" sz="1800" dirty="0">
                <a:solidFill>
                  <a:schemeClr val="accent4"/>
                </a:solidFill>
              </a:rPr>
              <a:t>¿Cómo Ejecutar un Hilo?</a:t>
            </a:r>
          </a:p>
        </p:txBody>
      </p:sp>
      <p:sp>
        <p:nvSpPr>
          <p:cNvPr id="16" name="Google Shape;310;p33">
            <a:extLst>
              <a:ext uri="{FF2B5EF4-FFF2-40B4-BE49-F238E27FC236}">
                <a16:creationId xmlns:a16="http://schemas.microsoft.com/office/drawing/2014/main" id="{F984F93F-EB2B-D981-3B37-8C24E85F8BCF}"/>
              </a:ext>
            </a:extLst>
          </p:cNvPr>
          <p:cNvSpPr txBox="1">
            <a:spLocks/>
          </p:cNvSpPr>
          <p:nvPr/>
        </p:nvSpPr>
        <p:spPr>
          <a:xfrm>
            <a:off x="2334597" y="2877224"/>
            <a:ext cx="602100" cy="39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sz="1800" dirty="0"/>
              <a:t>04</a:t>
            </a:r>
          </a:p>
        </p:txBody>
      </p:sp>
      <p:sp>
        <p:nvSpPr>
          <p:cNvPr id="17" name="Google Shape;311;p33">
            <a:extLst>
              <a:ext uri="{FF2B5EF4-FFF2-40B4-BE49-F238E27FC236}">
                <a16:creationId xmlns:a16="http://schemas.microsoft.com/office/drawing/2014/main" id="{0162C4FE-B5BC-4ADB-A3B0-559E42B7B0A3}"/>
              </a:ext>
            </a:extLst>
          </p:cNvPr>
          <p:cNvSpPr txBox="1">
            <a:spLocks/>
          </p:cNvSpPr>
          <p:nvPr/>
        </p:nvSpPr>
        <p:spPr>
          <a:xfrm>
            <a:off x="2329517" y="3268724"/>
            <a:ext cx="602100" cy="39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sz="1800" dirty="0"/>
              <a:t>05</a:t>
            </a:r>
          </a:p>
        </p:txBody>
      </p:sp>
      <p:sp>
        <p:nvSpPr>
          <p:cNvPr id="18" name="Google Shape;312;p33">
            <a:extLst>
              <a:ext uri="{FF2B5EF4-FFF2-40B4-BE49-F238E27FC236}">
                <a16:creationId xmlns:a16="http://schemas.microsoft.com/office/drawing/2014/main" id="{8901CA23-A919-9E0E-AE8B-860250DD62B0}"/>
              </a:ext>
            </a:extLst>
          </p:cNvPr>
          <p:cNvSpPr txBox="1">
            <a:spLocks/>
          </p:cNvSpPr>
          <p:nvPr/>
        </p:nvSpPr>
        <p:spPr>
          <a:xfrm>
            <a:off x="2329517" y="3689374"/>
            <a:ext cx="602100" cy="32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sz="1800" dirty="0"/>
              <a:t>06</a:t>
            </a:r>
          </a:p>
        </p:txBody>
      </p:sp>
      <p:sp>
        <p:nvSpPr>
          <p:cNvPr id="19" name="Google Shape;313;p33">
            <a:extLst>
              <a:ext uri="{FF2B5EF4-FFF2-40B4-BE49-F238E27FC236}">
                <a16:creationId xmlns:a16="http://schemas.microsoft.com/office/drawing/2014/main" id="{AB91BF3A-889E-6C41-8BB6-43CFFEF71021}"/>
              </a:ext>
            </a:extLst>
          </p:cNvPr>
          <p:cNvSpPr txBox="1">
            <a:spLocks/>
          </p:cNvSpPr>
          <p:nvPr/>
        </p:nvSpPr>
        <p:spPr>
          <a:xfrm>
            <a:off x="2832650" y="2853882"/>
            <a:ext cx="42096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1"/>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s-CO" sz="1800" dirty="0"/>
              <a:t>¿Qué es un Semáforo?</a:t>
            </a:r>
          </a:p>
        </p:txBody>
      </p:sp>
      <p:sp>
        <p:nvSpPr>
          <p:cNvPr id="20" name="Google Shape;314;p33">
            <a:extLst>
              <a:ext uri="{FF2B5EF4-FFF2-40B4-BE49-F238E27FC236}">
                <a16:creationId xmlns:a16="http://schemas.microsoft.com/office/drawing/2014/main" id="{3463595E-A1CC-F301-3F5A-D1734FFE8C23}"/>
              </a:ext>
            </a:extLst>
          </p:cNvPr>
          <p:cNvSpPr txBox="1">
            <a:spLocks/>
          </p:cNvSpPr>
          <p:nvPr/>
        </p:nvSpPr>
        <p:spPr>
          <a:xfrm>
            <a:off x="3084425" y="3228506"/>
            <a:ext cx="4704763"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2"/>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s-CO" sz="1800" dirty="0"/>
              <a:t>Características de un Semáforo</a:t>
            </a:r>
          </a:p>
        </p:txBody>
      </p:sp>
      <p:sp>
        <p:nvSpPr>
          <p:cNvPr id="21" name="Google Shape;315;p33">
            <a:extLst>
              <a:ext uri="{FF2B5EF4-FFF2-40B4-BE49-F238E27FC236}">
                <a16:creationId xmlns:a16="http://schemas.microsoft.com/office/drawing/2014/main" id="{753A439F-73AB-DCA1-6788-7A386C4138AE}"/>
              </a:ext>
            </a:extLst>
          </p:cNvPr>
          <p:cNvSpPr txBox="1">
            <a:spLocks/>
          </p:cNvSpPr>
          <p:nvPr/>
        </p:nvSpPr>
        <p:spPr>
          <a:xfrm>
            <a:off x="3495028" y="3571234"/>
            <a:ext cx="42096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3"/>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s-CO" sz="1800" dirty="0"/>
              <a:t>¿Cómo crear un Semáforo?</a:t>
            </a:r>
          </a:p>
        </p:txBody>
      </p:sp>
      <p:sp>
        <p:nvSpPr>
          <p:cNvPr id="22" name="Google Shape;312;p33">
            <a:extLst>
              <a:ext uri="{FF2B5EF4-FFF2-40B4-BE49-F238E27FC236}">
                <a16:creationId xmlns:a16="http://schemas.microsoft.com/office/drawing/2014/main" id="{AF8C8133-D710-3743-614C-D2CB7E36797C}"/>
              </a:ext>
            </a:extLst>
          </p:cNvPr>
          <p:cNvSpPr txBox="1">
            <a:spLocks/>
          </p:cNvSpPr>
          <p:nvPr/>
        </p:nvSpPr>
        <p:spPr>
          <a:xfrm>
            <a:off x="2338754" y="4105254"/>
            <a:ext cx="602100" cy="32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sz="1800" dirty="0"/>
              <a:t>07</a:t>
            </a:r>
          </a:p>
        </p:txBody>
      </p:sp>
      <p:sp>
        <p:nvSpPr>
          <p:cNvPr id="23" name="Google Shape;315;p33">
            <a:extLst>
              <a:ext uri="{FF2B5EF4-FFF2-40B4-BE49-F238E27FC236}">
                <a16:creationId xmlns:a16="http://schemas.microsoft.com/office/drawing/2014/main" id="{20CCBDD8-DD53-BFF3-FB2A-87FD6B74F4FC}"/>
              </a:ext>
            </a:extLst>
          </p:cNvPr>
          <p:cNvSpPr txBox="1">
            <a:spLocks/>
          </p:cNvSpPr>
          <p:nvPr/>
        </p:nvSpPr>
        <p:spPr>
          <a:xfrm>
            <a:off x="3913992" y="4049789"/>
            <a:ext cx="4844921"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3"/>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s-CO" sz="1800" dirty="0">
                <a:solidFill>
                  <a:schemeClr val="accent4"/>
                </a:solidFill>
              </a:rPr>
              <a:t>¿Cómo Ejecutar un Semáforo?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chemeClr val="accent1"/>
                </a:solidFill>
              </a:rPr>
              <a:t>Qué es Un Hilo</a:t>
            </a:r>
            <a:r>
              <a:rPr lang="es-ES" dirty="0">
                <a:solidFill>
                  <a:schemeClr val="accent4"/>
                </a:solidFill>
              </a:rPr>
              <a:t>?</a:t>
            </a:r>
            <a:endParaRPr dirty="0">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00</a:t>
            </a:r>
            <a:endParaRPr dirty="0"/>
          </a:p>
        </p:txBody>
      </p:sp>
      <p:sp>
        <p:nvSpPr>
          <p:cNvPr id="408" name="Google Shape;408;p35"/>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32252C97-6272-8190-D2E6-9106EF1F1643}"/>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47EBCE66-C02F-0F3A-0914-D4C0038829A9}"/>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chemeClr val="accent1"/>
                </a:solidFill>
              </a:rPr>
              <a:t>¿Qué es un Hilo?</a:t>
            </a:r>
            <a:endParaRPr sz="3000" dirty="0">
              <a:solidFill>
                <a:schemeClr val="accent1"/>
              </a:solidFill>
            </a:endParaRPr>
          </a:p>
        </p:txBody>
      </p:sp>
      <p:sp>
        <p:nvSpPr>
          <p:cNvPr id="433" name="Google Shape;433;p36">
            <a:extLst>
              <a:ext uri="{FF2B5EF4-FFF2-40B4-BE49-F238E27FC236}">
                <a16:creationId xmlns:a16="http://schemas.microsoft.com/office/drawing/2014/main" id="{519504EE-A718-95BE-E1F5-2730BE332DAF}"/>
              </a:ext>
            </a:extLst>
          </p:cNvPr>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 una unidad de ejecución independiente dentro de un programa. Representa una secuencia de control de flujo que puede ejecutarse concurrentemente con otros hilos.</a:t>
            </a:r>
            <a:endParaRPr dirty="0"/>
          </a:p>
        </p:txBody>
      </p:sp>
      <p:grpSp>
        <p:nvGrpSpPr>
          <p:cNvPr id="434" name="Google Shape;434;p36">
            <a:extLst>
              <a:ext uri="{FF2B5EF4-FFF2-40B4-BE49-F238E27FC236}">
                <a16:creationId xmlns:a16="http://schemas.microsoft.com/office/drawing/2014/main" id="{C9A57DE4-9A7F-5201-A319-8D577B33DB7A}"/>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975D7703-55DE-78E4-5897-B3100EFEE2F2}"/>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C4A8D84F-5ED8-CE45-8D9E-7B7D1EE1A08C}"/>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141056A9-EFF1-BD28-D1F4-A13184448B52}"/>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068B225F-5D45-5C7D-7886-C98FC802C8E6}"/>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0CA74BE0-3456-674E-1B5A-AC655458BF20}"/>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D0430D6E-AF8C-6535-4BA3-31D758DA59CC}"/>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D7B53C9E-C60F-4767-04A7-5BE1F69CB725}"/>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D6788EFC-7E99-99D9-6200-8CD9BA0AB641}"/>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BC79098A-0D92-35F0-80B6-05A5B82B12B2}"/>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48A3D45E-0568-CB5F-0C4D-0BA59D90F943}"/>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D03F71BE-7BEB-F811-19F6-1F06D1EAF384}"/>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9DD96712-5BFF-353F-4BAB-F86C42B3D156}"/>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FED598B0-B6DA-C456-7734-A358CD11946E}"/>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463C918C-D437-0EDE-887C-FD5202B4733A}"/>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1FA38642-8888-806F-1E7E-35C0F2D45A4B}"/>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79A2F2FC-EE96-0230-F13E-5550EBB1BC4B}"/>
              </a:ext>
            </a:extLst>
          </p:cNvPr>
          <p:cNvSpPr txBox="1">
            <a:spLocks/>
          </p:cNvSpPr>
          <p:nvPr/>
        </p:nvSpPr>
        <p:spPr>
          <a:xfrm>
            <a:off x="5176050" y="2710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sp>
        <p:nvSpPr>
          <p:cNvPr id="3" name="Google Shape;433;p36">
            <a:extLst>
              <a:ext uri="{FF2B5EF4-FFF2-40B4-BE49-F238E27FC236}">
                <a16:creationId xmlns:a16="http://schemas.microsoft.com/office/drawing/2014/main" id="{159BDE8B-668D-AE60-BEAA-6D2A6C3371BC}"/>
              </a:ext>
            </a:extLst>
          </p:cNvPr>
          <p:cNvSpPr txBox="1">
            <a:spLocks/>
          </p:cNvSpPr>
          <p:nvPr/>
        </p:nvSpPr>
        <p:spPr>
          <a:xfrm>
            <a:off x="4916400" y="280145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r>
              <a:rPr lang="es-ES" dirty="0">
                <a:solidFill>
                  <a:schemeClr val="accent1"/>
                </a:solidFill>
              </a:rPr>
              <a:t>Por Ejemplo:</a:t>
            </a:r>
            <a:br>
              <a:rPr lang="es-ES" dirty="0">
                <a:solidFill>
                  <a:schemeClr val="accent1"/>
                </a:solidFill>
              </a:rPr>
            </a:br>
            <a:r>
              <a:rPr lang="es-ES" dirty="0">
                <a:solidFill>
                  <a:schemeClr val="accent1"/>
                </a:solidFill>
              </a:rPr>
              <a:t>En Minecraft los Hilos se usan para Generar el Terreno, EL Guardado automático, el comportamiento de las Criaturas y su estado.</a:t>
            </a:r>
          </a:p>
        </p:txBody>
      </p:sp>
    </p:spTree>
    <p:extLst>
      <p:ext uri="{BB962C8B-B14F-4D97-AF65-F5344CB8AC3E}">
        <p14:creationId xmlns:p14="http://schemas.microsoft.com/office/powerpoint/2010/main" val="626356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BCA47993-181C-C1AB-C5E4-CC72E48E77FD}"/>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5E66786A-E07E-FC68-95D7-289FC6A1E8BC}"/>
              </a:ext>
            </a:extLst>
          </p:cNvPr>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chemeClr val="accent2"/>
                </a:solidFill>
              </a:rPr>
              <a:t>Características de un Hilo</a:t>
            </a:r>
            <a:r>
              <a:rPr lang="es-ES" dirty="0">
                <a:solidFill>
                  <a:schemeClr val="accent4"/>
                </a:solidFill>
              </a:rPr>
              <a:t>?</a:t>
            </a:r>
            <a:endParaRPr dirty="0">
              <a:solidFill>
                <a:schemeClr val="accent4"/>
              </a:solidFill>
            </a:endParaRPr>
          </a:p>
        </p:txBody>
      </p:sp>
      <p:sp>
        <p:nvSpPr>
          <p:cNvPr id="407" name="Google Shape;407;p35">
            <a:extLst>
              <a:ext uri="{FF2B5EF4-FFF2-40B4-BE49-F238E27FC236}">
                <a16:creationId xmlns:a16="http://schemas.microsoft.com/office/drawing/2014/main" id="{59DA49A0-1E11-2455-8C98-058A59737893}"/>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408" name="Google Shape;408;p35">
            <a:extLst>
              <a:ext uri="{FF2B5EF4-FFF2-40B4-BE49-F238E27FC236}">
                <a16:creationId xmlns:a16="http://schemas.microsoft.com/office/drawing/2014/main" id="{75AB20D6-5561-C4C9-1468-F3AD6E813826}"/>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506A8857-FC0E-E0CC-26B9-B9E881110013}"/>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2D4A183C-A9CB-C541-EBD2-8EE72C4853FE}"/>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CB2F9F7F-1B46-5502-3133-038DD0EE2B8E}"/>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E4D31DFB-9535-B608-D45F-0DDE0A495EF1}"/>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E1C77A3F-5C0F-3370-7762-0A560F125D9D}"/>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72749553-F41F-68BE-6EE7-116D6BA1799B}"/>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AD7FAC53-CE5B-CC41-A327-409D8ECC2044}"/>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351A92DC-E7E2-87D3-1082-91531A20B633}"/>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2001F873-02A2-A28C-A83C-F5D3D81C3636}"/>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F2E2ED2C-04D0-7B38-DEB0-5562E3DE62B6}"/>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394CF0EE-97A0-7746-D02F-C1F62FBC7D22}"/>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48ECD4B7-7521-D006-03B0-E0A8C344D29A}"/>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8DBCB47A-9000-6264-9F79-27FBCD84BF63}"/>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6B037305-C06D-D453-8301-DB9B91D91D86}"/>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64E21297-7BEE-5F75-23F7-64D94A46725C}"/>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7C8423AA-B254-D6E9-9B8F-D9CC4A83BF81}"/>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6BCA6AAD-7B69-53AD-8E9D-538EE029B8D1}"/>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239910A8-C1DB-F9F8-F31A-184B838B4C03}"/>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16828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4B01432F-D317-31E2-6A33-0124A547FB2B}"/>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72E93F52-2284-EB70-5DEB-14EE9F9BC8FF}"/>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chemeClr val="accent2"/>
                </a:solidFill>
              </a:rPr>
              <a:t>Características de un Hilo en Java</a:t>
            </a:r>
            <a:endParaRPr sz="3000" dirty="0">
              <a:solidFill>
                <a:schemeClr val="accent2"/>
              </a:solidFill>
            </a:endParaRPr>
          </a:p>
        </p:txBody>
      </p:sp>
      <p:sp>
        <p:nvSpPr>
          <p:cNvPr id="433" name="Google Shape;433;p36">
            <a:extLst>
              <a:ext uri="{FF2B5EF4-FFF2-40B4-BE49-F238E27FC236}">
                <a16:creationId xmlns:a16="http://schemas.microsoft.com/office/drawing/2014/main" id="{A19EB0C7-F9C0-55A0-196D-EC70B254413D}"/>
              </a:ext>
            </a:extLst>
          </p:cNvPr>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Concurrente: Permite que varios hilos se ejecuten al mismo tiempo. </a:t>
            </a:r>
            <a:br>
              <a:rPr lang="es-ES" dirty="0"/>
            </a:br>
            <a:r>
              <a:rPr lang="es-ES" dirty="0"/>
              <a:t>Independiente: Cada hilo puede ejecutar tareas separadas. Compartir recursos: Varios hilos pueden compartir recursos como variables y archivos.</a:t>
            </a:r>
            <a:endParaRPr dirty="0"/>
          </a:p>
        </p:txBody>
      </p:sp>
      <p:grpSp>
        <p:nvGrpSpPr>
          <p:cNvPr id="434" name="Google Shape;434;p36">
            <a:extLst>
              <a:ext uri="{FF2B5EF4-FFF2-40B4-BE49-F238E27FC236}">
                <a16:creationId xmlns:a16="http://schemas.microsoft.com/office/drawing/2014/main" id="{06EA5DDE-CD13-E4EA-49A7-ED60139A16FA}"/>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B7A1B416-8681-5B51-6FC4-D70F23378EB9}"/>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11CF6F2C-3C9E-F661-C01F-DEC2D91FE244}"/>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5D20DEB2-DC92-ABDC-FDE5-0F772C8A6E0B}"/>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4EC9C431-7982-0DDA-CBF1-4B9C13ED6419}"/>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535C87B4-9392-DE94-F344-94B026D3FC23}"/>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FA1030D3-DDC1-F67B-C84D-C322FAEFEF43}"/>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4793AA67-AD31-4F70-DE50-1056BA5E9365}"/>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907CE820-0512-7FD8-C924-4B4BD3E0F247}"/>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CD386133-052C-573C-805F-7A606E5693F5}"/>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2BA6716E-A7AD-6A1C-5991-DD9C3C393B8D}"/>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0DB411EC-C87E-EFB5-6214-B6BADA4B4C9A}"/>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31A3D8DC-B902-868A-7D8A-D9A5D2844F75}"/>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8D2004A0-4C86-2870-2EBB-5613FE328620}"/>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D218C8CE-7296-C155-F974-5410F486FAA1}"/>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936CCE55-5108-B8F8-085B-F348192A3B9E}"/>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FE45D683-4765-50E2-1372-A8AE1756C223}"/>
              </a:ext>
            </a:extLst>
          </p:cNvPr>
          <p:cNvSpPr txBox="1">
            <a:spLocks/>
          </p:cNvSpPr>
          <p:nvPr/>
        </p:nvSpPr>
        <p:spPr>
          <a:xfrm>
            <a:off x="5176050" y="2710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pic>
        <p:nvPicPr>
          <p:cNvPr id="5" name="Imagen 4" descr="Imagen de la pantalla de un video juego&#10;&#10;Descripción generada automáticamente con confianza media">
            <a:extLst>
              <a:ext uri="{FF2B5EF4-FFF2-40B4-BE49-F238E27FC236}">
                <a16:creationId xmlns:a16="http://schemas.microsoft.com/office/drawing/2014/main" id="{A506454E-86B4-019A-6FB4-529868F093AB}"/>
              </a:ext>
            </a:extLst>
          </p:cNvPr>
          <p:cNvPicPr>
            <a:picLocks noChangeAspect="1"/>
          </p:cNvPicPr>
          <p:nvPr/>
        </p:nvPicPr>
        <p:blipFill>
          <a:blip r:embed="rId3"/>
          <a:stretch>
            <a:fillRect/>
          </a:stretch>
        </p:blipFill>
        <p:spPr>
          <a:xfrm>
            <a:off x="4974075" y="1511000"/>
            <a:ext cx="2433000" cy="2433000"/>
          </a:xfrm>
          <a:prstGeom prst="rect">
            <a:avLst/>
          </a:prstGeom>
        </p:spPr>
      </p:pic>
    </p:spTree>
    <p:extLst>
      <p:ext uri="{BB962C8B-B14F-4D97-AF65-F5344CB8AC3E}">
        <p14:creationId xmlns:p14="http://schemas.microsoft.com/office/powerpoint/2010/main" val="1106530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89E8472A-F7EE-2840-6955-421ED3CFAAF4}"/>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607422FF-DBB8-8B48-F2A8-DCC83A653778}"/>
              </a:ext>
            </a:extLst>
          </p:cNvPr>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a:t>
            </a:r>
            <a:r>
              <a:rPr lang="es-ES" dirty="0">
                <a:solidFill>
                  <a:srgbClr val="00B0F0"/>
                </a:solidFill>
              </a:rPr>
              <a:t>Cómo crear un Hilo</a:t>
            </a:r>
            <a:r>
              <a:rPr lang="es-ES" dirty="0">
                <a:solidFill>
                  <a:schemeClr val="accent4"/>
                </a:solidFill>
              </a:rPr>
              <a:t>?</a:t>
            </a:r>
            <a:endParaRPr dirty="0">
              <a:solidFill>
                <a:schemeClr val="accent4"/>
              </a:solidFill>
            </a:endParaRPr>
          </a:p>
        </p:txBody>
      </p:sp>
      <p:sp>
        <p:nvSpPr>
          <p:cNvPr id="407" name="Google Shape;407;p35">
            <a:extLst>
              <a:ext uri="{FF2B5EF4-FFF2-40B4-BE49-F238E27FC236}">
                <a16:creationId xmlns:a16="http://schemas.microsoft.com/office/drawing/2014/main" id="{81142227-2FE8-B488-D5F6-3D19289E90ED}"/>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08" name="Google Shape;408;p35">
            <a:extLst>
              <a:ext uri="{FF2B5EF4-FFF2-40B4-BE49-F238E27FC236}">
                <a16:creationId xmlns:a16="http://schemas.microsoft.com/office/drawing/2014/main" id="{CB525CCA-7D6D-1932-DF5F-8FE99B9839F7}"/>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FDC71B74-5756-DCE0-8CFE-0B073AD8E743}"/>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23CA2B6F-CB28-0E8A-529F-5B044D59336E}"/>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42481E50-EB90-E242-476A-F8ED6AC488D2}"/>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F2FCB112-FFF4-B826-447D-AD7B8F733303}"/>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D18EF1B9-B609-69E8-D6D4-93F915BDDF98}"/>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F0AFDF5B-8DDA-D2FF-DADC-C0D5818C7736}"/>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D3847493-9D74-E048-7546-2F3822278607}"/>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FE95FFF4-C060-5C7E-F5D3-16B2F94625D1}"/>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DCC8C7A0-F88E-5426-64AC-330E911C8672}"/>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DF6BBC99-E841-B756-8AB8-D9E99F5D36DA}"/>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13029712-56FA-7421-751C-436E8B4B85AF}"/>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654F0D97-4DCC-E3D3-8E0E-C0B58156D60E}"/>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D010617B-00EF-5836-2C05-C2B43522325F}"/>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34963F4F-887F-0D27-2D63-BB29CC8C5A41}"/>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A50EB63E-837E-AA66-A1F6-0FFF020356E7}"/>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00F1E9DB-7A85-5798-E7A6-D0533E32E199}"/>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D963BBC8-7C16-5E16-502A-A7EE0BCF8E3E}"/>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C8198073-099E-D069-CFE7-4D0BABCF7657}"/>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03247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0">
          <a:extLst>
            <a:ext uri="{FF2B5EF4-FFF2-40B4-BE49-F238E27FC236}">
              <a16:creationId xmlns:a16="http://schemas.microsoft.com/office/drawing/2014/main" id="{6426E01D-D9E1-269C-C4CA-0FF81C9FF8D7}"/>
            </a:ext>
          </a:extLst>
        </p:cNvPr>
        <p:cNvGrpSpPr/>
        <p:nvPr/>
      </p:nvGrpSpPr>
      <p:grpSpPr>
        <a:xfrm>
          <a:off x="0" y="0"/>
          <a:ext cx="0" cy="0"/>
          <a:chOff x="0" y="0"/>
          <a:chExt cx="0" cy="0"/>
        </a:xfrm>
      </p:grpSpPr>
      <p:sp>
        <p:nvSpPr>
          <p:cNvPr id="431" name="Google Shape;431;p36">
            <a:extLst>
              <a:ext uri="{FF2B5EF4-FFF2-40B4-BE49-F238E27FC236}">
                <a16:creationId xmlns:a16="http://schemas.microsoft.com/office/drawing/2014/main" id="{9439000C-D003-0FAF-0F76-B5B634141F4B}"/>
              </a:ext>
            </a:extLst>
          </p:cNvPr>
          <p:cNvSpPr txBox="1">
            <a:spLocks noGrp="1"/>
          </p:cNvSpPr>
          <p:nvPr>
            <p:ph type="title"/>
          </p:nvPr>
        </p:nvSpPr>
        <p:spPr>
          <a:xfrm>
            <a:off x="0" y="445025"/>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3000" dirty="0">
                <a:solidFill>
                  <a:srgbClr val="00B0F0"/>
                </a:solidFill>
              </a:rPr>
              <a:t>¿Cómo crear un Hilo?</a:t>
            </a:r>
            <a:endParaRPr sz="3000" dirty="0">
              <a:solidFill>
                <a:srgbClr val="00B0F0"/>
              </a:solidFill>
            </a:endParaRPr>
          </a:p>
        </p:txBody>
      </p:sp>
      <p:sp>
        <p:nvSpPr>
          <p:cNvPr id="433" name="Google Shape;433;p36">
            <a:extLst>
              <a:ext uri="{FF2B5EF4-FFF2-40B4-BE49-F238E27FC236}">
                <a16:creationId xmlns:a16="http://schemas.microsoft.com/office/drawing/2014/main" id="{5FD8893E-F85A-F014-7ECB-167A80100FF0}"/>
              </a:ext>
            </a:extLst>
          </p:cNvPr>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1. Crear un archivo .Java</a:t>
            </a:r>
            <a:br>
              <a:rPr lang="es-ES" dirty="0"/>
            </a:br>
            <a:r>
              <a:rPr lang="es-ES" dirty="0"/>
              <a:t>2. Definir el tipo de acceso</a:t>
            </a:r>
            <a:br>
              <a:rPr lang="es-ES" dirty="0"/>
            </a:br>
            <a:r>
              <a:rPr lang="es-ES" dirty="0"/>
              <a:t>3. Nombrar el Hilo</a:t>
            </a:r>
            <a:br>
              <a:rPr lang="es-ES" dirty="0"/>
            </a:br>
            <a:br>
              <a:rPr lang="es-ES" dirty="0"/>
            </a:br>
            <a:r>
              <a:rPr lang="es-ES" dirty="0"/>
              <a:t>3.1. Extender de </a:t>
            </a:r>
            <a:r>
              <a:rPr lang="es-ES" dirty="0" err="1"/>
              <a:t>Thread</a:t>
            </a:r>
            <a:br>
              <a:rPr lang="es-ES" dirty="0"/>
            </a:br>
            <a:r>
              <a:rPr lang="es-ES" dirty="0"/>
              <a:t>3.1. Extender de la Interfaz </a:t>
            </a:r>
            <a:r>
              <a:rPr lang="es-ES" dirty="0" err="1"/>
              <a:t>Runnable</a:t>
            </a:r>
            <a:br>
              <a:rPr lang="es-ES" dirty="0"/>
            </a:br>
            <a:endParaRPr dirty="0"/>
          </a:p>
        </p:txBody>
      </p:sp>
      <p:grpSp>
        <p:nvGrpSpPr>
          <p:cNvPr id="434" name="Google Shape;434;p36">
            <a:extLst>
              <a:ext uri="{FF2B5EF4-FFF2-40B4-BE49-F238E27FC236}">
                <a16:creationId xmlns:a16="http://schemas.microsoft.com/office/drawing/2014/main" id="{9F4B860D-620A-1557-3C12-F98E20C68DCF}"/>
              </a:ext>
            </a:extLst>
          </p:cNvPr>
          <p:cNvGrpSpPr/>
          <p:nvPr/>
        </p:nvGrpSpPr>
        <p:grpSpPr>
          <a:xfrm>
            <a:off x="350039" y="3944000"/>
            <a:ext cx="2536147" cy="887325"/>
            <a:chOff x="880714" y="3731738"/>
            <a:chExt cx="2536147" cy="887325"/>
          </a:xfrm>
        </p:grpSpPr>
        <p:sp>
          <p:nvSpPr>
            <p:cNvPr id="435" name="Google Shape;435;p36">
              <a:extLst>
                <a:ext uri="{FF2B5EF4-FFF2-40B4-BE49-F238E27FC236}">
                  <a16:creationId xmlns:a16="http://schemas.microsoft.com/office/drawing/2014/main" id="{9E4FBFCA-8AF6-3959-95F3-4C7110B32248}"/>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a:extLst>
                <a:ext uri="{FF2B5EF4-FFF2-40B4-BE49-F238E27FC236}">
                  <a16:creationId xmlns:a16="http://schemas.microsoft.com/office/drawing/2014/main" id="{24563796-0EC6-C0AA-A683-97E0C6714D40}"/>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a:extLst>
                <a:ext uri="{FF2B5EF4-FFF2-40B4-BE49-F238E27FC236}">
                  <a16:creationId xmlns:a16="http://schemas.microsoft.com/office/drawing/2014/main" id="{1DF3EED9-8F41-DE1B-A1AE-0E0A92A3F40B}"/>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a:extLst>
                <a:ext uri="{FF2B5EF4-FFF2-40B4-BE49-F238E27FC236}">
                  <a16:creationId xmlns:a16="http://schemas.microsoft.com/office/drawing/2014/main" id="{568D914C-9BA2-8E1D-529B-915A747E5AAD}"/>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a:extLst>
                <a:ext uri="{FF2B5EF4-FFF2-40B4-BE49-F238E27FC236}">
                  <a16:creationId xmlns:a16="http://schemas.microsoft.com/office/drawing/2014/main" id="{95E08F43-2D3D-AE37-D02A-3A0ED33A81D2}"/>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a:extLst>
                <a:ext uri="{FF2B5EF4-FFF2-40B4-BE49-F238E27FC236}">
                  <a16:creationId xmlns:a16="http://schemas.microsoft.com/office/drawing/2014/main" id="{59953BA1-FF5E-EA91-BD06-3CB49F750D52}"/>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a:extLst>
                <a:ext uri="{FF2B5EF4-FFF2-40B4-BE49-F238E27FC236}">
                  <a16:creationId xmlns:a16="http://schemas.microsoft.com/office/drawing/2014/main" id="{E9F0A61F-F658-7FD1-EA1A-34B77861A0BF}"/>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a:extLst>
                <a:ext uri="{FF2B5EF4-FFF2-40B4-BE49-F238E27FC236}">
                  <a16:creationId xmlns:a16="http://schemas.microsoft.com/office/drawing/2014/main" id="{F2FE2912-69DE-1A1E-76FE-C252D800FD80}"/>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a:extLst>
                <a:ext uri="{FF2B5EF4-FFF2-40B4-BE49-F238E27FC236}">
                  <a16:creationId xmlns:a16="http://schemas.microsoft.com/office/drawing/2014/main" id="{EE129737-1FA7-EA0C-49DC-4C9E19867594}"/>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a:extLst>
                <a:ext uri="{FF2B5EF4-FFF2-40B4-BE49-F238E27FC236}">
                  <a16:creationId xmlns:a16="http://schemas.microsoft.com/office/drawing/2014/main" id="{6D2BF174-236C-29F5-3BD0-F05B93F7CE69}"/>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a:extLst>
                <a:ext uri="{FF2B5EF4-FFF2-40B4-BE49-F238E27FC236}">
                  <a16:creationId xmlns:a16="http://schemas.microsoft.com/office/drawing/2014/main" id="{E6B7B8E1-4AFE-74A2-5284-8C46A5A95F8D}"/>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a:extLst>
                <a:ext uri="{FF2B5EF4-FFF2-40B4-BE49-F238E27FC236}">
                  <a16:creationId xmlns:a16="http://schemas.microsoft.com/office/drawing/2014/main" id="{1BDBB204-3ED0-B900-2590-20E25E17D025}"/>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a:extLst>
                <a:ext uri="{FF2B5EF4-FFF2-40B4-BE49-F238E27FC236}">
                  <a16:creationId xmlns:a16="http://schemas.microsoft.com/office/drawing/2014/main" id="{63D4A28C-229D-2BE4-50FD-564A1D2750CB}"/>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a:extLst>
              <a:ext uri="{FF2B5EF4-FFF2-40B4-BE49-F238E27FC236}">
                <a16:creationId xmlns:a16="http://schemas.microsoft.com/office/drawing/2014/main" id="{5B6BB588-147B-1B76-8FE7-391FDC2C1C51}"/>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a:extLst>
              <a:ext uri="{FF2B5EF4-FFF2-40B4-BE49-F238E27FC236}">
                <a16:creationId xmlns:a16="http://schemas.microsoft.com/office/drawing/2014/main" id="{7A2351D0-50AD-C75E-43F3-888DC22DF10B}"/>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2" name="Google Shape;433;p36">
            <a:extLst>
              <a:ext uri="{FF2B5EF4-FFF2-40B4-BE49-F238E27FC236}">
                <a16:creationId xmlns:a16="http://schemas.microsoft.com/office/drawing/2014/main" id="{4F4C8455-0EE9-83F0-2FE9-E46A8E1B9428}"/>
              </a:ext>
            </a:extLst>
          </p:cNvPr>
          <p:cNvSpPr txBox="1">
            <a:spLocks/>
          </p:cNvSpPr>
          <p:nvPr/>
        </p:nvSpPr>
        <p:spPr>
          <a:xfrm>
            <a:off x="5191843" y="2727500"/>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endParaRPr lang="es-ES" dirty="0">
              <a:solidFill>
                <a:schemeClr val="accent2"/>
              </a:solidFill>
            </a:endParaRPr>
          </a:p>
        </p:txBody>
      </p:sp>
      <p:sp>
        <p:nvSpPr>
          <p:cNvPr id="3" name="Google Shape;433;p36">
            <a:extLst>
              <a:ext uri="{FF2B5EF4-FFF2-40B4-BE49-F238E27FC236}">
                <a16:creationId xmlns:a16="http://schemas.microsoft.com/office/drawing/2014/main" id="{956AA1AA-9880-9D29-C1BC-EE45243A806A}"/>
              </a:ext>
            </a:extLst>
          </p:cNvPr>
          <p:cNvSpPr txBox="1">
            <a:spLocks/>
          </p:cNvSpPr>
          <p:nvPr/>
        </p:nvSpPr>
        <p:spPr>
          <a:xfrm>
            <a:off x="2739507" y="3062244"/>
            <a:ext cx="3602100" cy="243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1pPr>
            <a:lvl2pPr marL="914400" marR="0" lvl="1"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2pPr>
            <a:lvl3pPr marL="1371600" marR="0" lvl="2"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3pPr>
            <a:lvl4pPr marL="1828800" marR="0" lvl="3"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4pPr>
            <a:lvl5pPr marL="2286000" marR="0" lvl="4"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5pPr>
            <a:lvl6pPr marL="2743200" marR="0" lvl="5"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6pPr>
            <a:lvl7pPr marL="3200400" marR="0" lvl="6"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7pPr>
            <a:lvl8pPr marL="3657600" marR="0" lvl="7"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8pPr>
            <a:lvl9pPr marL="4114800" marR="0" lvl="8" indent="-317500" algn="ctr" rtl="0">
              <a:lnSpc>
                <a:spcPct val="100000"/>
              </a:lnSpc>
              <a:spcBef>
                <a:spcPts val="0"/>
              </a:spcBef>
              <a:spcAft>
                <a:spcPts val="0"/>
              </a:spcAft>
              <a:buClr>
                <a:schemeClr val="dk1"/>
              </a:buClr>
              <a:buSzPts val="1400"/>
              <a:buFont typeface="Source Code Pro"/>
              <a:buNone/>
              <a:defRPr sz="1400" b="0" i="0" u="none" strike="noStrike" cap="none">
                <a:solidFill>
                  <a:schemeClr val="dk1"/>
                </a:solidFill>
                <a:latin typeface="Source Code Pro"/>
                <a:ea typeface="Source Code Pro"/>
                <a:cs typeface="Source Code Pro"/>
                <a:sym typeface="Source Code Pro"/>
              </a:defRPr>
            </a:lvl9pPr>
          </a:lstStyle>
          <a:p>
            <a:pPr marL="0" indent="0"/>
            <a:r>
              <a:rPr lang="es-ES" dirty="0">
                <a:solidFill>
                  <a:srgbClr val="00B0F0"/>
                </a:solidFill>
              </a:rPr>
              <a:t>4. Crear dentro de el, un Método llamado run</a:t>
            </a:r>
            <a:br>
              <a:rPr lang="es-ES" dirty="0">
                <a:solidFill>
                  <a:srgbClr val="00B0F0"/>
                </a:solidFill>
              </a:rPr>
            </a:br>
            <a:br>
              <a:rPr lang="es-ES" dirty="0">
                <a:solidFill>
                  <a:srgbClr val="00B0F0"/>
                </a:solidFill>
              </a:rPr>
            </a:br>
            <a:r>
              <a:rPr lang="es-ES" dirty="0">
                <a:solidFill>
                  <a:srgbClr val="00B0F0"/>
                </a:solidFill>
              </a:rPr>
              <a:t>5. Colocar el código que ejecutara el Hilo</a:t>
            </a:r>
            <a:br>
              <a:rPr lang="es-ES" dirty="0">
                <a:solidFill>
                  <a:srgbClr val="00B0F0"/>
                </a:solidFill>
              </a:rPr>
            </a:br>
            <a:br>
              <a:rPr lang="es-ES" dirty="0">
                <a:solidFill>
                  <a:srgbClr val="00B0F0"/>
                </a:solidFill>
              </a:rPr>
            </a:br>
            <a:r>
              <a:rPr lang="es-ES" dirty="0">
                <a:solidFill>
                  <a:srgbClr val="00B0F0"/>
                </a:solidFill>
              </a:rPr>
              <a:t> </a:t>
            </a:r>
            <a:br>
              <a:rPr lang="es-ES" dirty="0"/>
            </a:br>
            <a:endParaRPr lang="es-ES" dirty="0"/>
          </a:p>
        </p:txBody>
      </p:sp>
      <p:pic>
        <p:nvPicPr>
          <p:cNvPr id="8" name="Imagen 7">
            <a:extLst>
              <a:ext uri="{FF2B5EF4-FFF2-40B4-BE49-F238E27FC236}">
                <a16:creationId xmlns:a16="http://schemas.microsoft.com/office/drawing/2014/main" id="{8941B220-2027-908F-6739-EE5F8431EDEC}"/>
              </a:ext>
            </a:extLst>
          </p:cNvPr>
          <p:cNvPicPr>
            <a:picLocks noChangeAspect="1"/>
          </p:cNvPicPr>
          <p:nvPr/>
        </p:nvPicPr>
        <p:blipFill>
          <a:blip r:embed="rId3"/>
          <a:stretch>
            <a:fillRect/>
          </a:stretch>
        </p:blipFill>
        <p:spPr>
          <a:xfrm>
            <a:off x="6166577" y="1119563"/>
            <a:ext cx="2802394" cy="3039395"/>
          </a:xfrm>
          <a:prstGeom prst="rect">
            <a:avLst/>
          </a:prstGeom>
        </p:spPr>
      </p:pic>
    </p:spTree>
    <p:extLst>
      <p:ext uri="{BB962C8B-B14F-4D97-AF65-F5344CB8AC3E}">
        <p14:creationId xmlns:p14="http://schemas.microsoft.com/office/powerpoint/2010/main" val="3451148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5">
          <a:extLst>
            <a:ext uri="{FF2B5EF4-FFF2-40B4-BE49-F238E27FC236}">
              <a16:creationId xmlns:a16="http://schemas.microsoft.com/office/drawing/2014/main" id="{90920027-C766-BE78-67EC-1C9445BCDDC5}"/>
            </a:ext>
          </a:extLst>
        </p:cNvPr>
        <p:cNvGrpSpPr/>
        <p:nvPr/>
      </p:nvGrpSpPr>
      <p:grpSpPr>
        <a:xfrm>
          <a:off x="0" y="0"/>
          <a:ext cx="0" cy="0"/>
          <a:chOff x="0" y="0"/>
          <a:chExt cx="0" cy="0"/>
        </a:xfrm>
      </p:grpSpPr>
      <p:sp>
        <p:nvSpPr>
          <p:cNvPr id="406" name="Google Shape;406;p35">
            <a:extLst>
              <a:ext uri="{FF2B5EF4-FFF2-40B4-BE49-F238E27FC236}">
                <a16:creationId xmlns:a16="http://schemas.microsoft.com/office/drawing/2014/main" id="{72BA5296-C5C6-90E5-CF0A-1CD0F5576397}"/>
              </a:ext>
            </a:extLst>
          </p:cNvPr>
          <p:cNvSpPr txBox="1">
            <a:spLocks noGrp="1"/>
          </p:cNvSpPr>
          <p:nvPr>
            <p:ph type="title"/>
          </p:nvPr>
        </p:nvSpPr>
        <p:spPr>
          <a:xfrm>
            <a:off x="1535738" y="2266450"/>
            <a:ext cx="7608262"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ES" dirty="0">
                <a:solidFill>
                  <a:schemeClr val="accent4"/>
                </a:solidFill>
              </a:rPr>
              <a:t>¿Cómo ejecutar un Hilo?</a:t>
            </a:r>
            <a:endParaRPr dirty="0">
              <a:solidFill>
                <a:schemeClr val="accent4"/>
              </a:solidFill>
            </a:endParaRPr>
          </a:p>
        </p:txBody>
      </p:sp>
      <p:sp>
        <p:nvSpPr>
          <p:cNvPr id="407" name="Google Shape;407;p35">
            <a:extLst>
              <a:ext uri="{FF2B5EF4-FFF2-40B4-BE49-F238E27FC236}">
                <a16:creationId xmlns:a16="http://schemas.microsoft.com/office/drawing/2014/main" id="{3C51F91D-EDCE-52C4-E280-7DFADBADB588}"/>
              </a:ext>
            </a:extLst>
          </p:cNvPr>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08" name="Google Shape;408;p35">
            <a:extLst>
              <a:ext uri="{FF2B5EF4-FFF2-40B4-BE49-F238E27FC236}">
                <a16:creationId xmlns:a16="http://schemas.microsoft.com/office/drawing/2014/main" id="{0E58EFEB-4322-DFE5-C71E-9F3B7B165FFC}"/>
              </a:ext>
            </a:extLst>
          </p:cNvPr>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&lt; </a:t>
            </a:r>
            <a:r>
              <a:rPr lang="en" dirty="0"/>
              <a:t>en Java</a:t>
            </a:r>
            <a:r>
              <a:rPr lang="en" sz="1400" dirty="0"/>
              <a:t>&gt;</a:t>
            </a:r>
            <a:endParaRPr dirty="0"/>
          </a:p>
        </p:txBody>
      </p:sp>
      <p:sp>
        <p:nvSpPr>
          <p:cNvPr id="409" name="Google Shape;409;p35">
            <a:extLst>
              <a:ext uri="{FF2B5EF4-FFF2-40B4-BE49-F238E27FC236}">
                <a16:creationId xmlns:a16="http://schemas.microsoft.com/office/drawing/2014/main" id="{93DC8CE1-A228-AF21-FBE5-1F3AFAF4E193}"/>
              </a:ext>
            </a:extLst>
          </p:cNvPr>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a:extLst>
              <a:ext uri="{FF2B5EF4-FFF2-40B4-BE49-F238E27FC236}">
                <a16:creationId xmlns:a16="http://schemas.microsoft.com/office/drawing/2014/main" id="{F5B6FFF7-80D0-CAD0-42B9-F7A69E645D6F}"/>
              </a:ext>
            </a:extLst>
          </p:cNvPr>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a:extLst>
              <a:ext uri="{FF2B5EF4-FFF2-40B4-BE49-F238E27FC236}">
                <a16:creationId xmlns:a16="http://schemas.microsoft.com/office/drawing/2014/main" id="{392B1328-F409-46A2-ABE3-0AB7B1B7B8AA}"/>
              </a:ext>
            </a:extLst>
          </p:cNvPr>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a:extLst>
              <a:ext uri="{FF2B5EF4-FFF2-40B4-BE49-F238E27FC236}">
                <a16:creationId xmlns:a16="http://schemas.microsoft.com/office/drawing/2014/main" id="{CC954772-17C4-CA62-6A07-1EBC9C4ECEE7}"/>
              </a:ext>
            </a:extLst>
          </p:cNvPr>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a:extLst>
              <a:ext uri="{FF2B5EF4-FFF2-40B4-BE49-F238E27FC236}">
                <a16:creationId xmlns:a16="http://schemas.microsoft.com/office/drawing/2014/main" id="{F5144F82-D7B8-7704-6BFA-A990500F4950}"/>
              </a:ext>
            </a:extLst>
          </p:cNvPr>
          <p:cNvGrpSpPr/>
          <p:nvPr/>
        </p:nvGrpSpPr>
        <p:grpSpPr>
          <a:xfrm>
            <a:off x="350039" y="3944000"/>
            <a:ext cx="2536147" cy="887325"/>
            <a:chOff x="880714" y="3731738"/>
            <a:chExt cx="2536147" cy="887325"/>
          </a:xfrm>
        </p:grpSpPr>
        <p:sp>
          <p:nvSpPr>
            <p:cNvPr id="414" name="Google Shape;414;p35">
              <a:extLst>
                <a:ext uri="{FF2B5EF4-FFF2-40B4-BE49-F238E27FC236}">
                  <a16:creationId xmlns:a16="http://schemas.microsoft.com/office/drawing/2014/main" id="{A7713DC2-1EB7-1432-979B-E658EC30F943}"/>
                </a:ext>
              </a:extLst>
            </p:cNvPr>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a:extLst>
                <a:ext uri="{FF2B5EF4-FFF2-40B4-BE49-F238E27FC236}">
                  <a16:creationId xmlns:a16="http://schemas.microsoft.com/office/drawing/2014/main" id="{F9C47F48-E25C-209E-2B35-CE858B114646}"/>
                </a:ext>
              </a:extLst>
            </p:cNvPr>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a:extLst>
                <a:ext uri="{FF2B5EF4-FFF2-40B4-BE49-F238E27FC236}">
                  <a16:creationId xmlns:a16="http://schemas.microsoft.com/office/drawing/2014/main" id="{9847A49B-C5BE-30E3-D9D8-45EFC6287F87}"/>
                </a:ext>
              </a:extLst>
            </p:cNvPr>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a:extLst>
                <a:ext uri="{FF2B5EF4-FFF2-40B4-BE49-F238E27FC236}">
                  <a16:creationId xmlns:a16="http://schemas.microsoft.com/office/drawing/2014/main" id="{CEAC1438-AA9E-7620-5EBB-A1F72073224A}"/>
                </a:ext>
              </a:extLst>
            </p:cNvPr>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a:extLst>
                <a:ext uri="{FF2B5EF4-FFF2-40B4-BE49-F238E27FC236}">
                  <a16:creationId xmlns:a16="http://schemas.microsoft.com/office/drawing/2014/main" id="{ACD32543-782A-350E-F1DD-3B7A83D8F01A}"/>
                </a:ext>
              </a:extLst>
            </p:cNvPr>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a:extLst>
                <a:ext uri="{FF2B5EF4-FFF2-40B4-BE49-F238E27FC236}">
                  <a16:creationId xmlns:a16="http://schemas.microsoft.com/office/drawing/2014/main" id="{5D6CC086-D2D6-5E47-CD55-867C19AC2102}"/>
                </a:ext>
              </a:extLst>
            </p:cNvPr>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a:extLst>
                <a:ext uri="{FF2B5EF4-FFF2-40B4-BE49-F238E27FC236}">
                  <a16:creationId xmlns:a16="http://schemas.microsoft.com/office/drawing/2014/main" id="{DA1EEEA5-ECA7-3D41-B751-ED03987A8671}"/>
                </a:ext>
              </a:extLst>
            </p:cNvPr>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a:extLst>
                <a:ext uri="{FF2B5EF4-FFF2-40B4-BE49-F238E27FC236}">
                  <a16:creationId xmlns:a16="http://schemas.microsoft.com/office/drawing/2014/main" id="{A100E23B-F3AB-0C69-C1E8-50D923BC5DFC}"/>
                </a:ext>
              </a:extLst>
            </p:cNvPr>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a:extLst>
                <a:ext uri="{FF2B5EF4-FFF2-40B4-BE49-F238E27FC236}">
                  <a16:creationId xmlns:a16="http://schemas.microsoft.com/office/drawing/2014/main" id="{4E2FD5DA-7A5F-3A96-0917-BD19B2AF406F}"/>
                </a:ext>
              </a:extLst>
            </p:cNvPr>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a:extLst>
                <a:ext uri="{FF2B5EF4-FFF2-40B4-BE49-F238E27FC236}">
                  <a16:creationId xmlns:a16="http://schemas.microsoft.com/office/drawing/2014/main" id="{E4F018DA-913A-EB2E-97D8-5A4F067431B3}"/>
                </a:ext>
              </a:extLst>
            </p:cNvPr>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a:extLst>
                <a:ext uri="{FF2B5EF4-FFF2-40B4-BE49-F238E27FC236}">
                  <a16:creationId xmlns:a16="http://schemas.microsoft.com/office/drawing/2014/main" id="{581228E1-533D-B11F-FC13-FB32EF8DE5B8}"/>
                </a:ext>
              </a:extLst>
            </p:cNvPr>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a:extLst>
                <a:ext uri="{FF2B5EF4-FFF2-40B4-BE49-F238E27FC236}">
                  <a16:creationId xmlns:a16="http://schemas.microsoft.com/office/drawing/2014/main" id="{C1DFFDD5-178A-D8CD-743A-9C3B36FE6FF2}"/>
                </a:ext>
              </a:extLst>
            </p:cNvPr>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a:extLst>
                <a:ext uri="{FF2B5EF4-FFF2-40B4-BE49-F238E27FC236}">
                  <a16:creationId xmlns:a16="http://schemas.microsoft.com/office/drawing/2014/main" id="{10787E1C-7B9E-22CC-B887-5BE3C6A2514C}"/>
                </a:ext>
              </a:extLst>
            </p:cNvPr>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14505139"/>
      </p:ext>
    </p:extLst>
  </p:cSld>
  <p:clrMapOvr>
    <a:masterClrMapping/>
  </p:clrMapOvr>
</p:sld>
</file>

<file path=ppt/theme/theme1.xml><?xml version="1.0" encoding="utf-8"?>
<a:theme xmlns:a="http://schemas.openxmlformats.org/drawingml/2006/main"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740</Words>
  <Application>Microsoft Office PowerPoint</Application>
  <PresentationFormat>Presentación en pantalla (16:9)</PresentationFormat>
  <Paragraphs>121</Paragraphs>
  <Slides>19</Slides>
  <Notes>19</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19</vt:i4>
      </vt:variant>
    </vt:vector>
  </HeadingPairs>
  <TitlesOfParts>
    <vt:vector size="27" baseType="lpstr">
      <vt:lpstr>Anaheim</vt:lpstr>
      <vt:lpstr>Comfortaa</vt:lpstr>
      <vt:lpstr>Source Code Pro Medium</vt:lpstr>
      <vt:lpstr>Bebas Neue</vt:lpstr>
      <vt:lpstr>Source Code Pro</vt:lpstr>
      <vt:lpstr>Fira Code</vt:lpstr>
      <vt:lpstr>Arial</vt:lpstr>
      <vt:lpstr>Introduction to Java Programming for High School by Slidesgo</vt:lpstr>
      <vt:lpstr>Introducción a  Java:   Hilos</vt:lpstr>
      <vt:lpstr>Tabla de Contenido</vt:lpstr>
      <vt:lpstr>¿Qué es Un Hilo?</vt:lpstr>
      <vt:lpstr>¿Qué es un Hilo?</vt:lpstr>
      <vt:lpstr>¿Características de un Hilo?</vt:lpstr>
      <vt:lpstr>Características de un Hilo en Java</vt:lpstr>
      <vt:lpstr>¿Cómo crear un Hilo?</vt:lpstr>
      <vt:lpstr>¿Cómo crear un Hilo?</vt:lpstr>
      <vt:lpstr>¿Cómo ejecutar un Hilo?</vt:lpstr>
      <vt:lpstr>¿Cómo Ejecutar un Hilo?</vt:lpstr>
      <vt:lpstr>¿Qué es Un  Semáforo?</vt:lpstr>
      <vt:lpstr>¿Qué es un Semáforo?</vt:lpstr>
      <vt:lpstr>¿Características de un Semáforo?</vt:lpstr>
      <vt:lpstr>Características de un Semáforo en Java</vt:lpstr>
      <vt:lpstr>¿Cómo crear un Semáforo?</vt:lpstr>
      <vt:lpstr>¿Cómo crear un Semáforo?</vt:lpstr>
      <vt:lpstr>¿Cómo ejecutar un Semáforo?</vt:lpstr>
      <vt:lpstr>¿Cómo Ejecutar un Semáforo?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Peter Manolo Carvajal Lugo</dc:creator>
  <cp:lastModifiedBy>Peter Manolo Carvajal Lugo</cp:lastModifiedBy>
  <cp:revision>2</cp:revision>
  <dcterms:modified xsi:type="dcterms:W3CDTF">2024-10-21T15:44:01Z</dcterms:modified>
</cp:coreProperties>
</file>